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7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1" r:id="rId1"/>
  </p:sldMasterIdLst>
  <p:notesMasterIdLst>
    <p:notesMasterId r:id="rId17"/>
  </p:notesMasterIdLst>
  <p:handoutMasterIdLst>
    <p:handoutMasterId r:id="rId18"/>
  </p:handoutMasterIdLst>
  <p:sldIdLst>
    <p:sldId id="16993" r:id="rId2"/>
    <p:sldId id="16995" r:id="rId3"/>
    <p:sldId id="16944" r:id="rId4"/>
    <p:sldId id="16984" r:id="rId5"/>
    <p:sldId id="16996" r:id="rId6"/>
    <p:sldId id="16982" r:id="rId7"/>
    <p:sldId id="16967" r:id="rId8"/>
    <p:sldId id="16997" r:id="rId9"/>
    <p:sldId id="16998" r:id="rId10"/>
    <p:sldId id="16971" r:id="rId11"/>
    <p:sldId id="16999" r:id="rId12"/>
    <p:sldId id="16992" r:id="rId13"/>
    <p:sldId id="17000" r:id="rId14"/>
    <p:sldId id="16965" r:id="rId15"/>
    <p:sldId id="16964" r:id="rId16"/>
  </p:sldIdLst>
  <p:sldSz cx="9144000" cy="5143500" type="screen16x9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TU" id="{ECDA394F-3C33-4584-BEE1-018FF3DB8FCD}">
          <p14:sldIdLst>
            <p14:sldId id="16993"/>
            <p14:sldId id="16995"/>
            <p14:sldId id="16944"/>
            <p14:sldId id="16984"/>
            <p14:sldId id="16996"/>
            <p14:sldId id="16982"/>
            <p14:sldId id="16967"/>
            <p14:sldId id="16997"/>
            <p14:sldId id="16998"/>
            <p14:sldId id="16971"/>
            <p14:sldId id="16999"/>
            <p14:sldId id="16992"/>
            <p14:sldId id="17000"/>
            <p14:sldId id="16965"/>
            <p14:sldId id="169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 Ouyang" initials="YO" lastIdx="1" clrIdx="0"/>
  <p:cmAuthor id="2" name="d junjin" initials="dj" lastIdx="1" clrIdx="1">
    <p:extLst>
      <p:ext uri="{19B8F6BF-5375-455C-9EA6-DF929625EA0E}">
        <p15:presenceInfo xmlns:p15="http://schemas.microsoft.com/office/powerpoint/2012/main" userId="28b399227c76c0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BB6A"/>
    <a:srgbClr val="134E87"/>
    <a:srgbClr val="F44336"/>
    <a:srgbClr val="26C6DA"/>
    <a:srgbClr val="13BFEE"/>
    <a:srgbClr val="44922D"/>
    <a:srgbClr val="5397D1"/>
    <a:srgbClr val="548CA8"/>
    <a:srgbClr val="334257"/>
    <a:srgbClr val="A9C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82" autoAdjust="0"/>
    <p:restoredTop sz="76677" autoAdjust="0"/>
  </p:normalViewPr>
  <p:slideViewPr>
    <p:cSldViewPr>
      <p:cViewPr varScale="1">
        <p:scale>
          <a:sx n="113" d="100"/>
          <a:sy n="113" d="100"/>
        </p:scale>
        <p:origin x="184" y="2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45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57" d="100"/>
        <a:sy n="57" d="100"/>
      </p:scale>
      <p:origin x="0" y="-60696"/>
    </p:cViewPr>
  </p:sorterViewPr>
  <p:notesViewPr>
    <p:cSldViewPr>
      <p:cViewPr>
        <p:scale>
          <a:sx n="110" d="100"/>
          <a:sy n="110" d="100"/>
        </p:scale>
        <p:origin x="4404" y="4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A684A05-AC1E-4441-B8AC-D1B65BF372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F86C69-E62B-C94D-8BC2-7CBE4A1C36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46482-2D8C-3B4E-BE1D-754631564BA2}" type="datetimeFigureOut">
              <a:rPr kumimoji="1" lang="zh-CN" altLang="en-US" smtClean="0"/>
              <a:t>2022/11/27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EC99C9-AEC9-B94C-9F52-AF5BA3B93C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E78A34-FF62-7E4F-9285-0AC90E9AC8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E1A52-729E-7B43-A18F-B4646312D8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39119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32F3A-84B4-4575-8186-D4A86D10FACF}" type="datetimeFigureOut">
              <a:rPr lang="en-US" smtClean="0"/>
              <a:pPr/>
              <a:t>11/27/22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50263-DEA6-4ED2-A8F0-F82467CBEF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0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47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Two models to predict latitude and longitude, individually.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02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One model to predict the position.</a:t>
            </a:r>
          </a:p>
          <a:p>
            <a:endParaRPr lang="en-US" altLang="zh-CN" dirty="0"/>
          </a:p>
          <a:p>
            <a:r>
              <a:rPr lang="en-US" altLang="zh-CN" dirty="0"/>
              <a:t>Stein’s paradox: estimating the means of three or more Gaussian random variables using samples from all of them could yield better performance than estimating them separately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70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直方图形式</a:t>
            </a:r>
            <a:endParaRPr lang="en-US" altLang="zh-CN" dirty="0"/>
          </a:p>
          <a:p>
            <a:r>
              <a:rPr lang="zh-CN" altLang="en-US" dirty="0"/>
              <a:t>还需要另加多任务优化图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26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直方图形式</a:t>
            </a:r>
            <a:endParaRPr lang="en-US" altLang="zh-CN" dirty="0"/>
          </a:p>
          <a:p>
            <a:r>
              <a:rPr lang="zh-CN" altLang="en-US" dirty="0"/>
              <a:t>还需要另加多任务优化图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10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09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42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Global Navigation Satellite System (GNSS) requires a direct LOS and the connection to at least 4 satellites simultaneously.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has a large position error and blocks signals on buildings and walls for indoor environment.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RSSI/RFID/Bluetooth have been studied for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indoor location recognition.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Indoor location-based service is promising, such as smart retail </a:t>
            </a:r>
            <a:endParaRPr lang="e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52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- 4 access points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Points with RSSI from corresponding Aps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Latitude &amp; longitude</a:t>
            </a:r>
          </a:p>
          <a:p>
            <a:pPr marL="171450" indent="-171450">
              <a:buFontTx/>
              <a:buChar char="-"/>
            </a:pP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To estimate latitude and longitude for verification points with given RSSI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86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Recently, fingerprint-based methods drawn lots of attentions.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94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Theoretical studies on RSSI-distance relationships</a:t>
            </a:r>
          </a:p>
          <a:p>
            <a:endParaRPr lang="en-US" altLang="zh-CN" dirty="0"/>
          </a:p>
          <a:p>
            <a:r>
              <a:rPr lang="en-US" altLang="zh-CN" dirty="0"/>
              <a:t>LOS/NLOS can be considered through a bias term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9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31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Investigate RSSI-distance relations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43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Channel: constant, remove</a:t>
            </a:r>
          </a:p>
          <a:p>
            <a:r>
              <a:rPr lang="en-US" altLang="zh-CN" dirty="0"/>
              <a:t>Positional information</a:t>
            </a:r>
          </a:p>
          <a:p>
            <a:r>
              <a:rPr lang="en-US" altLang="zh-CN" dirty="0"/>
              <a:t>LOS/NLOS</a:t>
            </a:r>
          </a:p>
          <a:p>
            <a:r>
              <a:rPr lang="en-US" altLang="zh-CN" dirty="0"/>
              <a:t>Temporal information is useless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85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Ways of data augmentation.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77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面_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024EB0C-64F5-41AD-BDB0-669C0E4628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5143500"/>
          </a:xfrm>
        </p:spPr>
        <p:txBody>
          <a:bodyPr lIns="91440" tIns="2232000" rIns="91440" bIns="45720" anchor="t">
            <a:normAutofit/>
          </a:bodyPr>
          <a:lstStyle>
            <a:lvl1pPr algn="ctr">
              <a:defRPr sz="1400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zh-CN" altLang="en-US" dirty="0"/>
              <a:t>点此小图标置入背景图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5" name="图形 4" hidden="1">
            <a:extLst>
              <a:ext uri="{FF2B5EF4-FFF2-40B4-BE49-F238E27FC236}">
                <a16:creationId xmlns:a16="http://schemas.microsoft.com/office/drawing/2014/main" id="{F5FF096E-0575-5B45-A360-D89778541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2001" y="336383"/>
            <a:ext cx="2346651" cy="504000"/>
          </a:xfrm>
          <a:prstGeom prst="rect">
            <a:avLst/>
          </a:prstGeom>
          <a:effectLst/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251520" y="2556000"/>
            <a:ext cx="8640000" cy="720000"/>
          </a:xfrm>
          <a:noFill/>
        </p:spPr>
        <p:txBody>
          <a:bodyPr lIns="90000" tIns="108000" rIns="0" bIns="0" anchor="b" anchorCtr="0">
            <a:normAutofit/>
          </a:bodyPr>
          <a:lstStyle>
            <a:lvl1pPr>
              <a:defRPr sz="360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dirty="0"/>
              <a:t>单击此处编辑主标题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4" y="3348000"/>
            <a:ext cx="8640000" cy="432000"/>
          </a:xfrm>
          <a:prstGeom prst="rect">
            <a:avLst/>
          </a:prstGeom>
          <a:noFill/>
        </p:spPr>
        <p:txBody>
          <a:bodyPr lIns="108000" tIns="0" rIns="0" bIns="0" anchor="b" anchorCtr="0">
            <a:normAutofit/>
          </a:bodyPr>
          <a:lstStyle>
            <a:lvl1pPr marL="0" marR="0" indent="0" algn="l" defTabSz="685307" rtl="0" eaLnBrk="1" fontAlgn="auto" latinLnBrk="0" hangingPunct="1">
              <a:lnSpc>
                <a:spcPct val="100000"/>
              </a:lnSpc>
              <a:spcBef>
                <a:spcPts val="75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 sz="240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marL="0" marR="0" lvl="0" indent="0" algn="l" defTabSz="685307" rtl="0" eaLnBrk="1" fontAlgn="auto" latinLnBrk="0" hangingPunct="1">
              <a:lnSpc>
                <a:spcPct val="100000"/>
              </a:lnSpc>
              <a:spcBef>
                <a:spcPts val="75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dirty="0"/>
              <a:t>单击此处编辑副标题</a:t>
            </a:r>
          </a:p>
        </p:txBody>
      </p:sp>
      <p:cxnSp>
        <p:nvCxnSpPr>
          <p:cNvPr id="11" name="Straight Connector 6">
            <a:extLst>
              <a:ext uri="{FF2B5EF4-FFF2-40B4-BE49-F238E27FC236}">
                <a16:creationId xmlns:a16="http://schemas.microsoft.com/office/drawing/2014/main" id="{8C6696C2-266D-4FBD-B7FA-863E159F61DB}"/>
              </a:ext>
            </a:extLst>
          </p:cNvPr>
          <p:cNvCxnSpPr/>
          <p:nvPr userDrawn="1"/>
        </p:nvCxnSpPr>
        <p:spPr>
          <a:xfrm>
            <a:off x="360000" y="385200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9">
            <a:extLst>
              <a:ext uri="{FF2B5EF4-FFF2-40B4-BE49-F238E27FC236}">
                <a16:creationId xmlns:a16="http://schemas.microsoft.com/office/drawing/2014/main" id="{D3C30F8F-A6EB-41ED-BD7A-F42299DE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4277913"/>
            <a:ext cx="1224136" cy="288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1359E803-834C-44C2-84E8-1B8E2DB6B6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953913"/>
            <a:ext cx="1224136" cy="288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200" dirty="0"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pic>
        <p:nvPicPr>
          <p:cNvPr id="7" name="LogoBlue" hidden="1">
            <a:extLst>
              <a:ext uri="{FF2B5EF4-FFF2-40B4-BE49-F238E27FC236}">
                <a16:creationId xmlns:a16="http://schemas.microsoft.com/office/drawing/2014/main" id="{9CDB7CAE-33D2-4DEE-81AC-649EB2CE75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03829A-3CDD-C042-938E-74D1A11CE44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84" y="282891"/>
            <a:ext cx="1618772" cy="36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_2栏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A2F0A2-B571-8948-A9EC-258565D45828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4AB91765-DCA1-43E5-A6E1-5DCB0C81D4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89" y="576032"/>
            <a:ext cx="6659707" cy="4104000"/>
          </a:xfrm>
        </p:spPr>
        <p:txBody>
          <a:bodyPr numCol="2" spcCol="504000"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29" name="Subtitle 4">
            <a:extLst>
              <a:ext uri="{FF2B5EF4-FFF2-40B4-BE49-F238E27FC236}">
                <a16:creationId xmlns:a16="http://schemas.microsoft.com/office/drawing/2014/main" id="{594AC778-34A4-434E-AD8C-8FC8554DD7D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30" name="Straight Connector 6">
            <a:extLst>
              <a:ext uri="{FF2B5EF4-FFF2-40B4-BE49-F238E27FC236}">
                <a16:creationId xmlns:a16="http://schemas.microsoft.com/office/drawing/2014/main" id="{E62541A9-AEA1-40BE-A1D2-830FD8A9A44D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C629DEB0-E3D4-427A-8A58-6474609E4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020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8行_浅色（Light）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4">
            <a:extLst>
              <a:ext uri="{FF2B5EF4-FFF2-40B4-BE49-F238E27FC236}">
                <a16:creationId xmlns:a16="http://schemas.microsoft.com/office/drawing/2014/main" id="{234A0AFE-45A1-3A46-93D9-7D77631EFC2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21" name="Straight Connector 6">
            <a:extLst>
              <a:ext uri="{FF2B5EF4-FFF2-40B4-BE49-F238E27FC236}">
                <a16:creationId xmlns:a16="http://schemas.microsoft.com/office/drawing/2014/main" id="{54D3C2EA-CD72-DF4A-A741-61614516EFC9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2160000" y="1131565"/>
            <a:ext cx="6480000" cy="3215804"/>
            <a:chOff x="2160000" y="1203598"/>
            <a:chExt cx="6480000" cy="3215804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占位符 4">
            <a:extLst>
              <a:ext uri="{FF2B5EF4-FFF2-40B4-BE49-F238E27FC236}">
                <a16:creationId xmlns:a16="http://schemas.microsoft.com/office/drawing/2014/main" id="{1F3F8D3D-1FEA-43C9-A1DD-C51EB5BD4D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91" y="720004"/>
            <a:ext cx="6480175" cy="3627369"/>
          </a:xfrm>
        </p:spPr>
        <p:txBody>
          <a:bodyPr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  <p:sp>
        <p:nvSpPr>
          <p:cNvPr id="19" name="页脚占位符 1">
            <a:extLst>
              <a:ext uri="{FF2B5EF4-FFF2-40B4-BE49-F238E27FC236}">
                <a16:creationId xmlns:a16="http://schemas.microsoft.com/office/drawing/2014/main" id="{05E381E9-1972-9442-9C38-615732A554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22" name="灯片编号占位符 2">
            <a:extLst>
              <a:ext uri="{FF2B5EF4-FFF2-40B4-BE49-F238E27FC236}">
                <a16:creationId xmlns:a16="http://schemas.microsoft.com/office/drawing/2014/main" id="{788CCF3D-1D9B-9240-B1EA-CD84645BD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9410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.目录_无衬线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4">
            <a:extLst>
              <a:ext uri="{FF2B5EF4-FFF2-40B4-BE49-F238E27FC236}">
                <a16:creationId xmlns:a16="http://schemas.microsoft.com/office/drawing/2014/main" id="{792BA7E5-3DF4-488C-8896-376A617BC84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17" name="Straight Connector 6">
            <a:extLst>
              <a:ext uri="{FF2B5EF4-FFF2-40B4-BE49-F238E27FC236}">
                <a16:creationId xmlns:a16="http://schemas.microsoft.com/office/drawing/2014/main" id="{2E889B16-D92D-47D8-8632-9C3A13E037E7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39BC1F53-D5A9-45CE-853C-257D988367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91" y="720004"/>
            <a:ext cx="6480175" cy="3627369"/>
          </a:xfrm>
        </p:spPr>
        <p:txBody>
          <a:bodyPr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  <p:sp>
        <p:nvSpPr>
          <p:cNvPr id="8" name="页脚占位符 1">
            <a:extLst>
              <a:ext uri="{FF2B5EF4-FFF2-40B4-BE49-F238E27FC236}">
                <a16:creationId xmlns:a16="http://schemas.microsoft.com/office/drawing/2014/main" id="{6290AAFC-913D-4049-A6B6-047F9E2C40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18D10FDE-4B66-684C-A124-755E9E387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0375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目录_2栏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 userDrawn="1"/>
        </p:nvGrpSpPr>
        <p:grpSpPr>
          <a:xfrm>
            <a:off x="2160000" y="987574"/>
            <a:ext cx="3168000" cy="3675206"/>
            <a:chOff x="2160000" y="1203598"/>
            <a:chExt cx="6480000" cy="3675206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8F319B4E-EC0A-4DF1-A80D-D6D7A71A2264}"/>
              </a:ext>
            </a:extLst>
          </p:cNvPr>
          <p:cNvGrpSpPr/>
          <p:nvPr userDrawn="1"/>
        </p:nvGrpSpPr>
        <p:grpSpPr>
          <a:xfrm>
            <a:off x="5652295" y="987574"/>
            <a:ext cx="3168000" cy="3675206"/>
            <a:chOff x="5652295" y="987574"/>
            <a:chExt cx="3168000" cy="3675206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466278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/>
          </p:nvCxnSpPr>
          <p:spPr>
            <a:xfrm>
              <a:off x="5652295" y="987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14469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19063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23657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28251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3284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3743976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4203378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ubtitle 4">
            <a:extLst>
              <a:ext uri="{FF2B5EF4-FFF2-40B4-BE49-F238E27FC236}">
                <a16:creationId xmlns:a16="http://schemas.microsoft.com/office/drawing/2014/main" id="{594AC778-34A4-434E-AD8C-8FC8554DD7D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30" name="Straight Connector 6">
            <a:extLst>
              <a:ext uri="{FF2B5EF4-FFF2-40B4-BE49-F238E27FC236}">
                <a16:creationId xmlns:a16="http://schemas.microsoft.com/office/drawing/2014/main" id="{E62541A9-AEA1-40BE-A1D2-830FD8A9A44D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4">
            <a:extLst>
              <a:ext uri="{FF2B5EF4-FFF2-40B4-BE49-F238E27FC236}">
                <a16:creationId xmlns:a16="http://schemas.microsoft.com/office/drawing/2014/main" id="{9A2D4177-3A3D-41C6-A4E8-8557C61BBE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89" y="576032"/>
            <a:ext cx="6659707" cy="4104000"/>
          </a:xfrm>
        </p:spPr>
        <p:txBody>
          <a:bodyPr numCol="2" spcCol="504000"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28" name="页脚占位符 1">
            <a:extLst>
              <a:ext uri="{FF2B5EF4-FFF2-40B4-BE49-F238E27FC236}">
                <a16:creationId xmlns:a16="http://schemas.microsoft.com/office/drawing/2014/main" id="{F3AE7082-92EF-C94D-9AFF-AE93B26455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33" name="灯片编号占位符 2">
            <a:extLst>
              <a:ext uri="{FF2B5EF4-FFF2-40B4-BE49-F238E27FC236}">
                <a16:creationId xmlns:a16="http://schemas.microsoft.com/office/drawing/2014/main" id="{7D165FD1-1017-114A-BC60-2BAFB27FE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8262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.目录_2栏_无衬线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ubtitle 4">
            <a:extLst>
              <a:ext uri="{FF2B5EF4-FFF2-40B4-BE49-F238E27FC236}">
                <a16:creationId xmlns:a16="http://schemas.microsoft.com/office/drawing/2014/main" id="{594AC778-34A4-434E-AD8C-8FC8554DD7D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30" name="Straight Connector 6">
            <a:extLst>
              <a:ext uri="{FF2B5EF4-FFF2-40B4-BE49-F238E27FC236}">
                <a16:creationId xmlns:a16="http://schemas.microsoft.com/office/drawing/2014/main" id="{E62541A9-AEA1-40BE-A1D2-830FD8A9A44D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87DB4C20-41B4-4EAF-8EB0-EBF4A6E3D1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89" y="576032"/>
            <a:ext cx="6659707" cy="4104000"/>
          </a:xfrm>
        </p:spPr>
        <p:txBody>
          <a:bodyPr numCol="2" spcCol="504000"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8" name="页脚占位符 1">
            <a:extLst>
              <a:ext uri="{FF2B5EF4-FFF2-40B4-BE49-F238E27FC236}">
                <a16:creationId xmlns:a16="http://schemas.microsoft.com/office/drawing/2014/main" id="{EEE19DAD-66B3-C04A-8B72-F79A24B7BA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9F4B77E5-D11A-B041-B41F-265FFAD1A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43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1_空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">
            <a:extLst>
              <a:ext uri="{FF2B5EF4-FFF2-40B4-BE49-F238E27FC236}">
                <a16:creationId xmlns:a16="http://schemas.microsoft.com/office/drawing/2014/main" id="{E32D0B80-10CB-4FE1-9774-666BFBCCAC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536" y="1707654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5912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.001_空(Dar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">
            <a:extLst>
              <a:ext uri="{FF2B5EF4-FFF2-40B4-BE49-F238E27FC236}">
                <a16:creationId xmlns:a16="http://schemas.microsoft.com/office/drawing/2014/main" id="{E32D0B80-10CB-4FE1-9774-666BFBCCAC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96" y="5147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1953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>
          <p15:clr>
            <a:srgbClr val="FBAE40"/>
          </p15:clr>
        </p15:guide>
        <p15:guide id="2" pos="249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pos="551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2_空(Dark)">
    <p:bg>
      <p:bgPr>
        <a:gradFill flip="none" rotWithShape="1">
          <a:gsLst>
            <a:gs pos="0">
              <a:srgbClr val="303947"/>
            </a:gs>
            <a:gs pos="100000">
              <a:srgbClr val="0A1D3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39C14D51-0A27-4AAF-A051-A7B926ECAF35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C250B6A1-EC79-41BD-BDF1-DFE6F2DC5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21A3CA77-4A13-4AE8-A886-8573BC7778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3E7123C5-02BB-41FE-998F-E8E64A2F96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4225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3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A51EE72-5E89-4004-9C6B-DDEEC9C74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B5C7148B-A7D4-464B-B617-79FE204D97D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91" y="987574"/>
            <a:ext cx="8353423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</p:spTree>
    <p:extLst>
      <p:ext uri="{BB962C8B-B14F-4D97-AF65-F5344CB8AC3E}">
        <p14:creationId xmlns:p14="http://schemas.microsoft.com/office/powerpoint/2010/main" val="3369075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4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A88454B0-C69F-42BF-A480-0B37746A1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0AA47014-85FB-4A0B-B4BE-CA51E5A23AB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91" y="1240338"/>
            <a:ext cx="8353423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373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面_单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024EB0C-64F5-41AD-BDB0-669C0E4628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5143500"/>
          </a:xfrm>
        </p:spPr>
        <p:txBody>
          <a:bodyPr lIns="91440" tIns="2232000" rIns="91440" bIns="45720" anchor="t">
            <a:normAutofit/>
          </a:bodyPr>
          <a:lstStyle>
            <a:lvl1pPr algn="ctr">
              <a:defRPr sz="1400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zh-CN" altLang="en-US" dirty="0"/>
              <a:t>点此小图标置入背景图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5" name="图形 4" hidden="1">
            <a:extLst>
              <a:ext uri="{FF2B5EF4-FFF2-40B4-BE49-F238E27FC236}">
                <a16:creationId xmlns:a16="http://schemas.microsoft.com/office/drawing/2014/main" id="{F5FF096E-0575-5B45-A360-D89778541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2001" y="336383"/>
            <a:ext cx="2346651" cy="504000"/>
          </a:xfrm>
          <a:prstGeom prst="rect">
            <a:avLst/>
          </a:prstGeom>
          <a:effectLst/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251520" y="2988000"/>
            <a:ext cx="8640000" cy="720000"/>
          </a:xfrm>
          <a:noFill/>
        </p:spPr>
        <p:txBody>
          <a:bodyPr vert="horz" lIns="90000" tIns="108000" rIns="0" bIns="0" rtlCol="0" anchor="ctr" anchorCtr="0">
            <a:normAutofit/>
          </a:bodyPr>
          <a:lstStyle>
            <a:lvl1pPr>
              <a:defRPr lang="zh-CN" alt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zh-CN" altLang="en-US" dirty="0"/>
              <a:t>单击此处编辑主标题</a:t>
            </a:r>
          </a:p>
        </p:txBody>
      </p:sp>
      <p:pic>
        <p:nvPicPr>
          <p:cNvPr id="7" name="LogoBlue" hidden="1">
            <a:extLst>
              <a:ext uri="{FF2B5EF4-FFF2-40B4-BE49-F238E27FC236}">
                <a16:creationId xmlns:a16="http://schemas.microsoft.com/office/drawing/2014/main" id="{9CDB7CAE-33D2-4DEE-81AC-649EB2CE75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001D0101-93CD-6B4D-A45D-E574AB7F12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4277913"/>
            <a:ext cx="1224832" cy="288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14" name="文本占位符 22">
            <a:extLst>
              <a:ext uri="{FF2B5EF4-FFF2-40B4-BE49-F238E27FC236}">
                <a16:creationId xmlns:a16="http://schemas.microsoft.com/office/drawing/2014/main" id="{42223571-D7EC-804C-BF3D-F92510DA61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953913"/>
            <a:ext cx="1224136" cy="288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200" dirty="0"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cxnSp>
        <p:nvCxnSpPr>
          <p:cNvPr id="17" name="Straight Connector 6">
            <a:extLst>
              <a:ext uri="{FF2B5EF4-FFF2-40B4-BE49-F238E27FC236}">
                <a16:creationId xmlns:a16="http://schemas.microsoft.com/office/drawing/2014/main" id="{BE4E9653-28E1-524A-B04E-97E659D1807D}"/>
              </a:ext>
            </a:extLst>
          </p:cNvPr>
          <p:cNvCxnSpPr/>
          <p:nvPr userDrawn="1"/>
        </p:nvCxnSpPr>
        <p:spPr>
          <a:xfrm>
            <a:off x="360000" y="385200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2A3DC345-AB1C-8C4A-81BC-163E074FC4D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84" y="282891"/>
            <a:ext cx="1618772" cy="36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41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5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410527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62EEFA47-E25E-4F2A-B031-5E7AC5C3451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43724" y="987574"/>
            <a:ext cx="410527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A4B3852D-79E5-514B-B641-41B882710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52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6(Dark)">
    <p:bg>
      <p:bgPr>
        <a:gradFill flip="none" rotWithShape="1">
          <a:gsLst>
            <a:gs pos="0">
              <a:srgbClr val="303947"/>
            </a:gs>
            <a:gs pos="100000">
              <a:srgbClr val="0A1D3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99488989-3107-49E4-9171-5106712F359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410527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00090328-95E3-4C75-88FF-F0C405686EE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43724" y="1240338"/>
            <a:ext cx="410527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32C7B871-6687-6946-B06A-F8FCB4BBB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355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7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874FB23-53C5-42E8-BFF7-6DC526C3F24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3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BD1C748-6732-447A-829B-9AB18C4356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2DE4FDA3-0083-6E4B-BD4E-12DA02C7A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055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8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E0F2D04E-DAE8-48D5-BFC9-FFE8699EE5A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1B484AD3-237F-4865-8FE6-031739250DB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3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DDF21B48-ACB9-4595-AF01-F58D3AEF42C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D2960511-6CFB-E34A-BAFF-74513979F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433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9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874FB23-53C5-42E8-BFF7-6DC526C3F24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5" y="987574"/>
            <a:ext cx="552685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4808F6B-6C3A-A84F-A7D3-22E314867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969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0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E0F2D04E-DAE8-48D5-BFC9-FFE8699EE5A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1B484AD3-237F-4865-8FE6-031739250DB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5" y="1240338"/>
            <a:ext cx="552685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62F8F06B-E17A-0940-A985-86844C1EB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941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1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91" y="987574"/>
            <a:ext cx="552685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BD1C748-6732-447A-829B-9AB18C4356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093A5537-87C2-0044-BAE6-59738A0BD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9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2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E0F2D04E-DAE8-48D5-BFC9-FFE8699EE5A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91" y="1240338"/>
            <a:ext cx="552685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DDF21B48-ACB9-4595-AF01-F58D3AEF42C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70666E1E-1371-CF4F-9256-0BF1F4778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885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1_空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A8BC58C4-812E-40F9-916A-C52BDE688200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A4D49130-01AD-4FF7-A662-DB5C5483A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E32D0B80-10CB-4FE1-9774-666BFBCCAC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0699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2_空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39C14D51-0A27-4AAF-A051-A7B926ECAF35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C250B6A1-EC79-41BD-BDF1-DFE6F2DC5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21A3CA77-4A13-4AE8-A886-8573BC7778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3E7123C5-02BB-41FE-998F-E8E64A2F96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8759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.封面_双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文档中的全部内容属亚信科技所有，未经允许，不可全部或部分发表、复制、使用于任何目的</a:t>
            </a:r>
            <a:r>
              <a:rPr lang="zh-CN" altLang="zh-CN" dirty="0"/>
              <a:t>。</a:t>
            </a:r>
          </a:p>
        </p:txBody>
      </p:sp>
      <p:pic>
        <p:nvPicPr>
          <p:cNvPr id="5" name="图形 4" hidden="1">
            <a:extLst>
              <a:ext uri="{FF2B5EF4-FFF2-40B4-BE49-F238E27FC236}">
                <a16:creationId xmlns:a16="http://schemas.microsoft.com/office/drawing/2014/main" id="{F5FF096E-0575-5B45-A360-D89778541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2001" y="336383"/>
            <a:ext cx="2346651" cy="504000"/>
          </a:xfrm>
          <a:prstGeom prst="rect">
            <a:avLst/>
          </a:prstGeom>
          <a:effectLst/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251520" y="2556000"/>
            <a:ext cx="8640000" cy="720000"/>
          </a:xfrm>
          <a:noFill/>
        </p:spPr>
        <p:txBody>
          <a:bodyPr lIns="90000" tIns="108000" rIns="0" bIns="0" anchor="b" anchorCtr="0">
            <a:normAutofit/>
          </a:bodyPr>
          <a:lstStyle>
            <a:lvl1pPr>
              <a:defRPr sz="36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zh-CN" altLang="en-US" dirty="0"/>
              <a:t>单击此处编辑主标题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4" y="3348000"/>
            <a:ext cx="8640000" cy="432000"/>
          </a:xfrm>
          <a:prstGeom prst="rect">
            <a:avLst/>
          </a:prstGeom>
          <a:noFill/>
        </p:spPr>
        <p:txBody>
          <a:bodyPr lIns="108000" tIns="0" rIns="0" bIns="0" anchor="b" anchorCtr="0">
            <a:normAutofit/>
          </a:bodyPr>
          <a:lstStyle>
            <a:lvl1pPr marL="0" marR="0" indent="0" algn="l" defTabSz="685307" rtl="0" eaLnBrk="1" fontAlgn="auto" latinLnBrk="0" hangingPunct="1">
              <a:lnSpc>
                <a:spcPct val="100000"/>
              </a:lnSpc>
              <a:spcBef>
                <a:spcPts val="75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 sz="24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marL="0" marR="0" lvl="0" indent="0" algn="l" defTabSz="685307" rtl="0" eaLnBrk="1" fontAlgn="auto" latinLnBrk="0" hangingPunct="1">
              <a:lnSpc>
                <a:spcPct val="100000"/>
              </a:lnSpc>
              <a:spcBef>
                <a:spcPts val="75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dirty="0"/>
              <a:t>单击此处编辑副标题</a:t>
            </a:r>
          </a:p>
        </p:txBody>
      </p:sp>
      <p:cxnSp>
        <p:nvCxnSpPr>
          <p:cNvPr id="11" name="Straight Connector 6">
            <a:extLst>
              <a:ext uri="{FF2B5EF4-FFF2-40B4-BE49-F238E27FC236}">
                <a16:creationId xmlns:a16="http://schemas.microsoft.com/office/drawing/2014/main" id="{8C6696C2-266D-4FBD-B7FA-863E159F61DB}"/>
              </a:ext>
            </a:extLst>
          </p:cNvPr>
          <p:cNvCxnSpPr/>
          <p:nvPr userDrawn="1"/>
        </p:nvCxnSpPr>
        <p:spPr>
          <a:xfrm>
            <a:off x="360000" y="385200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9">
            <a:extLst>
              <a:ext uri="{FF2B5EF4-FFF2-40B4-BE49-F238E27FC236}">
                <a16:creationId xmlns:a16="http://schemas.microsoft.com/office/drawing/2014/main" id="{D3C30F8F-A6EB-41ED-BD7A-F42299DE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4277913"/>
            <a:ext cx="1224136" cy="288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1359E803-834C-44C2-84E8-1B8E2DB6B6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953913"/>
            <a:ext cx="1224136" cy="288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pic>
        <p:nvPicPr>
          <p:cNvPr id="7" name="LogoBlue" hidden="1">
            <a:extLst>
              <a:ext uri="{FF2B5EF4-FFF2-40B4-BE49-F238E27FC236}">
                <a16:creationId xmlns:a16="http://schemas.microsoft.com/office/drawing/2014/main" id="{9CDB7CAE-33D2-4DEE-81AC-649EB2CE75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9CAC8D-4571-F242-8178-60644083B1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50" y="288290"/>
            <a:ext cx="1660525" cy="3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954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3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A51EE72-5E89-4004-9C6B-DDEEC9C74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B5C7148B-A7D4-464B-B617-79FE204D97D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91" y="987574"/>
            <a:ext cx="8353423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</p:spTree>
    <p:extLst>
      <p:ext uri="{BB962C8B-B14F-4D97-AF65-F5344CB8AC3E}">
        <p14:creationId xmlns:p14="http://schemas.microsoft.com/office/powerpoint/2010/main" val="4274372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4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A88454B0-C69F-42BF-A480-0B37746A1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0AA47014-85FB-4A0B-B4BE-CA51E5A23AB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91" y="1240338"/>
            <a:ext cx="8353423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111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5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A51EE72-5E89-4004-9C6B-DDEEC9C74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410527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62EEFA47-E25E-4F2A-B031-5E7AC5C3451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43724" y="987574"/>
            <a:ext cx="410527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3226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6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A88454B0-C69F-42BF-A480-0B37746A1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99488989-3107-49E4-9171-5106712F359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410527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00090328-95E3-4C75-88FF-F0C405686EE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43724" y="1240338"/>
            <a:ext cx="410527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0673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7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A51EE72-5E89-4004-9C6B-DDEEC9C74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874FB23-53C5-42E8-BFF7-6DC526C3F24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3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BD1C748-6732-447A-829B-9AB18C4356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0544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8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A88454B0-C69F-42BF-A480-0B37746A1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E0F2D04E-DAE8-48D5-BFC9-FFE8699EE5A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1B484AD3-237F-4865-8FE6-031739250DB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3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DDF21B48-ACB9-4595-AF01-F58D3AEF42C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0011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9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A51EE72-5E89-4004-9C6B-DDEEC9C74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874FB23-53C5-42E8-BFF7-6DC526C3F24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5" y="987574"/>
            <a:ext cx="552685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0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0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A88454B0-C69F-42BF-A480-0B37746A1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E0F2D04E-DAE8-48D5-BFC9-FFE8699EE5A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1B484AD3-237F-4865-8FE6-031739250DB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5" y="1240338"/>
            <a:ext cx="552685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840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1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A51EE72-5E89-4004-9C6B-DDEEC9C74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91" y="987574"/>
            <a:ext cx="552685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BD1C748-6732-447A-829B-9AB18C4356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0359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2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A88454B0-C69F-42BF-A480-0B37746A1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E0F2D04E-DAE8-48D5-BFC9-FFE8699EE5A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91" y="1240338"/>
            <a:ext cx="552685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DDF21B48-ACB9-4595-AF01-F58D3AEF42C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3237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.封面_单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5" name="图形 4" hidden="1">
            <a:extLst>
              <a:ext uri="{FF2B5EF4-FFF2-40B4-BE49-F238E27FC236}">
                <a16:creationId xmlns:a16="http://schemas.microsoft.com/office/drawing/2014/main" id="{F5FF096E-0575-5B45-A360-D89778541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2001" y="336383"/>
            <a:ext cx="2346651" cy="504000"/>
          </a:xfrm>
          <a:prstGeom prst="rect">
            <a:avLst/>
          </a:prstGeom>
          <a:effectLst/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251520" y="2988000"/>
            <a:ext cx="8640000" cy="720000"/>
          </a:xfrm>
          <a:noFill/>
        </p:spPr>
        <p:txBody>
          <a:bodyPr vert="horz" lIns="90000" tIns="108000" rIns="0" bIns="0" rtlCol="0" anchor="ctr" anchorCtr="0">
            <a:normAutofit/>
          </a:bodyPr>
          <a:lstStyle>
            <a:lvl1pPr>
              <a:defRPr lang="zh-CN" altLang="en-US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zh-CN" altLang="en-US" dirty="0"/>
              <a:t>单击此处编辑主标题</a:t>
            </a:r>
          </a:p>
        </p:txBody>
      </p:sp>
      <p:pic>
        <p:nvPicPr>
          <p:cNvPr id="7" name="LogoBlue" hidden="1">
            <a:extLst>
              <a:ext uri="{FF2B5EF4-FFF2-40B4-BE49-F238E27FC236}">
                <a16:creationId xmlns:a16="http://schemas.microsoft.com/office/drawing/2014/main" id="{9CDB7CAE-33D2-4DEE-81AC-649EB2CE75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001D0101-93CD-6B4D-A45D-E574AB7F12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4277913"/>
            <a:ext cx="1224832" cy="288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14" name="文本占位符 22">
            <a:extLst>
              <a:ext uri="{FF2B5EF4-FFF2-40B4-BE49-F238E27FC236}">
                <a16:creationId xmlns:a16="http://schemas.microsoft.com/office/drawing/2014/main" id="{42223571-D7EC-804C-BF3D-F92510DA61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953913"/>
            <a:ext cx="1224136" cy="288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cxnSp>
        <p:nvCxnSpPr>
          <p:cNvPr id="17" name="Straight Connector 6">
            <a:extLst>
              <a:ext uri="{FF2B5EF4-FFF2-40B4-BE49-F238E27FC236}">
                <a16:creationId xmlns:a16="http://schemas.microsoft.com/office/drawing/2014/main" id="{BE4E9653-28E1-524A-B04E-97E659D1807D}"/>
              </a:ext>
            </a:extLst>
          </p:cNvPr>
          <p:cNvCxnSpPr/>
          <p:nvPr userDrawn="1"/>
        </p:nvCxnSpPr>
        <p:spPr>
          <a:xfrm>
            <a:off x="360000" y="385200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151CC84B-B3CE-FE4C-8727-1810E4BE20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50" y="288290"/>
            <a:ext cx="1660525" cy="3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667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.上下排版_空_00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D6F50CA-776C-4FBF-8C81-ECE5A0D46C4F}"/>
              </a:ext>
            </a:extLst>
          </p:cNvPr>
          <p:cNvSpPr txBox="1"/>
          <p:nvPr userDrawn="1"/>
        </p:nvSpPr>
        <p:spPr>
          <a:xfrm>
            <a:off x="179512" y="4011913"/>
            <a:ext cx="8784976" cy="79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0" dirty="0"/>
              <a:t>此页为该 </a:t>
            </a:r>
            <a:r>
              <a:rPr lang="en-US" altLang="zh-CN" sz="2000" b="0" dirty="0"/>
              <a:t>PowerPoint </a:t>
            </a:r>
            <a:r>
              <a:rPr lang="zh-CN" altLang="en-US" sz="2000" b="0" dirty="0"/>
              <a:t>模板原始母板分界标识</a:t>
            </a:r>
            <a:endParaRPr lang="en-US" altLang="zh-CN" sz="2000" b="0" dirty="0"/>
          </a:p>
          <a:p>
            <a:pPr algn="l">
              <a:lnSpc>
                <a:spcPct val="150000"/>
              </a:lnSpc>
            </a:pPr>
            <a:r>
              <a:rPr lang="zh-CN" altLang="en-US" sz="1200" dirty="0"/>
              <a:t>如果您在母版视图此页后发现其他母版，均为非本规范内版式。</a:t>
            </a:r>
          </a:p>
        </p:txBody>
      </p:sp>
    </p:spTree>
    <p:extLst>
      <p:ext uri="{BB962C8B-B14F-4D97-AF65-F5344CB8AC3E}">
        <p14:creationId xmlns:p14="http://schemas.microsoft.com/office/powerpoint/2010/main" val="1579046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2F1CF76-791D-4598-9D3D-81351A716EE1}"/>
              </a:ext>
            </a:extLst>
          </p:cNvPr>
          <p:cNvGrpSpPr/>
          <p:nvPr userDrawn="1"/>
        </p:nvGrpSpPr>
        <p:grpSpPr>
          <a:xfrm>
            <a:off x="-73194" y="735510"/>
            <a:ext cx="9144000" cy="5143503"/>
            <a:chOff x="0" y="15742"/>
            <a:chExt cx="9144000" cy="5143503"/>
          </a:xfrm>
        </p:grpSpPr>
        <p:pic>
          <p:nvPicPr>
            <p:cNvPr id="79" name="图片 78" descr="图片包含 游戏机&#10;&#10;描述已自动生成" hidden="1">
              <a:extLst>
                <a:ext uri="{FF2B5EF4-FFF2-40B4-BE49-F238E27FC236}">
                  <a16:creationId xmlns:a16="http://schemas.microsoft.com/office/drawing/2014/main" id="{6F139CC9-216C-449C-942C-98678C42238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8681"/>
            <a:stretch/>
          </p:blipFill>
          <p:spPr>
            <a:xfrm>
              <a:off x="0" y="15742"/>
              <a:ext cx="9144000" cy="5127757"/>
            </a:xfrm>
            <a:prstGeom prst="rect">
              <a:avLst/>
            </a:prstGeom>
          </p:spPr>
        </p:pic>
        <p:pic>
          <p:nvPicPr>
            <p:cNvPr id="81" name="图片 80" descr="图片包含 游戏机&#10;&#10;描述已自动生成">
              <a:extLst>
                <a:ext uri="{FF2B5EF4-FFF2-40B4-BE49-F238E27FC236}">
                  <a16:creationId xmlns:a16="http://schemas.microsoft.com/office/drawing/2014/main" id="{42E728F7-6ECF-42D0-89E5-0748C75D37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0543"/>
            <a:stretch/>
          </p:blipFill>
          <p:spPr>
            <a:xfrm>
              <a:off x="0" y="15745"/>
              <a:ext cx="9144000" cy="5143500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D73D0EC-94A1-402C-953F-4673DC37382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E8F1C910-CA04-B940-94F1-4A3D3A0A709A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94325" y="1116000"/>
            <a:ext cx="8208963" cy="360000"/>
          </a:xfrm>
          <a:prstGeom prst="rect">
            <a:avLst/>
          </a:prstGeom>
        </p:spPr>
        <p:txBody>
          <a:bodyPr vert="horz" lIns="54000" tIns="0" rIns="0" bIns="0" rtlCol="0" anchor="t" anchorCtr="0">
            <a:noAutofit/>
          </a:bodyPr>
          <a:lstStyle>
            <a:lvl1pPr marL="0" indent="0">
              <a:buNone/>
              <a:defRPr lang="zh-CN" altLang="en-US" b="0" i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35999" lvl="0">
              <a:spcBef>
                <a:spcPct val="0"/>
              </a:spcBef>
            </a:pPr>
            <a:r>
              <a:rPr kumimoji="1" lang="zh-CN" altLang="en-US" dirty="0"/>
              <a:t>点击此处标记篇章副标题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FEBE10AA-56F2-9945-B511-3444E9837066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 bwMode="auto">
          <a:xfrm>
            <a:off x="395288" y="411510"/>
            <a:ext cx="8208000" cy="648000"/>
          </a:xfrm>
        </p:spPr>
        <p:txBody>
          <a:bodyPr lIns="0" tIns="0" rIns="0" bIns="0" anchor="t" anchorCtr="0">
            <a:noAutofit/>
          </a:bodyPr>
          <a:lstStyle>
            <a:lvl1pPr marL="35999">
              <a:lnSpc>
                <a:spcPct val="100000"/>
              </a:lnSpc>
              <a:defRPr kumimoji="1" lang="en-US" altLang="en-US" sz="4000" b="0" i="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685307" rtl="0" eaLnBrk="1" latinLnBrk="0" hangingPunct="1">
              <a:lnSpc>
                <a:spcPct val="100000"/>
              </a:lnSpc>
              <a:spcBef>
                <a:spcPts val="751"/>
              </a:spcBef>
              <a:buClrTx/>
              <a:buSzPct val="60000"/>
              <a:buFontTx/>
              <a:buNone/>
            </a:pPr>
            <a:r>
              <a:rPr lang="zh-CN" altLang="en-US" dirty="0"/>
              <a:t>点击此处编辑篇章主标题</a:t>
            </a:r>
            <a:endParaRPr 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9B07D03-BAF2-4019-AF51-AB3EF16E5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2718367"/>
            <a:ext cx="6118968" cy="222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49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42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9B4961DB-C3C7-4218-8B89-F47B0469CA09}"/>
              </a:ext>
            </a:extLst>
          </p:cNvPr>
          <p:cNvCxnSpPr/>
          <p:nvPr userDrawn="1"/>
        </p:nvCxnSpPr>
        <p:spPr>
          <a:xfrm>
            <a:off x="360000" y="4011814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44CDDFD-4FFA-4052-A911-638F7B3CFB22}"/>
              </a:ext>
            </a:extLst>
          </p:cNvPr>
          <p:cNvSpPr txBox="1">
            <a:spLocks/>
          </p:cNvSpPr>
          <p:nvPr userDrawn="1"/>
        </p:nvSpPr>
        <p:spPr>
          <a:xfrm>
            <a:off x="251520" y="4263813"/>
            <a:ext cx="8640000" cy="288000"/>
          </a:xfrm>
          <a:prstGeom prst="rect">
            <a:avLst/>
          </a:prstGeom>
        </p:spPr>
        <p:txBody>
          <a:bodyPr vert="horz" lIns="108000" tIns="0" rIns="0" bIns="0" rtlCol="0" anchor="t">
            <a:normAutofit/>
          </a:bodyPr>
          <a:lstStyle>
            <a:lvl1pPr lvl="0" indent="0" defTabSz="685324">
              <a:lnSpc>
                <a:spcPct val="100000"/>
              </a:lnSpc>
              <a:spcBef>
                <a:spcPts val="750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cs typeface="Arial" panose="020B0604020202090204" pitchFamily="34" charset="0"/>
              </a:defRPr>
            </a:lvl1pPr>
            <a:lvl2pPr marL="180000" indent="0" defTabSz="685324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2pPr>
            <a:lvl3pPr marL="360000" indent="0" defTabSz="685324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600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3pPr>
            <a:lvl4pPr marL="561600" indent="0" defTabSz="685324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4pPr>
            <a:lvl5pPr marL="720000" marR="0" indent="0" defTabSz="685324" fontAlgn="auto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 lang="en-US" altLang="zh-CN" sz="1200" dirty="0" smtClean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5pPr>
            <a:lvl6pPr marL="856800" indent="0" defTabSz="685324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100"/>
            </a:lvl6pPr>
            <a:lvl7pPr marL="972000" indent="0" defTabSz="685324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000"/>
            </a:lvl7pPr>
            <a:lvl8pPr marL="2571750" indent="-171450" defTabSz="685324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/>
            </a:lvl8pPr>
            <a:lvl9pPr marL="2914650" indent="-171450" defTabSz="685324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/>
            </a:lvl9pPr>
          </a:lstStyle>
          <a:p>
            <a:pPr lvl="0"/>
            <a:r>
              <a:rPr lang="zh-CN" altLang="en-US" sz="1400" dirty="0">
                <a:solidFill>
                  <a:schemeClr val="tx1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</a:rPr>
              <a:t>亚信科技依托产品、服务、运营、集成能力助力企业数字化，持续创造新价值。</a:t>
            </a:r>
          </a:p>
        </p:txBody>
      </p:sp>
      <p:pic>
        <p:nvPicPr>
          <p:cNvPr id="10" name="LogoBlue" hidden="1">
            <a:extLst>
              <a:ext uri="{FF2B5EF4-FFF2-40B4-BE49-F238E27FC236}">
                <a16:creationId xmlns:a16="http://schemas.microsoft.com/office/drawing/2014/main" id="{5AC60B0F-F66A-46BC-9D3B-8BB2F61780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cxnSp>
        <p:nvCxnSpPr>
          <p:cNvPr id="11" name="Straight Connector 6">
            <a:extLst>
              <a:ext uri="{FF2B5EF4-FFF2-40B4-BE49-F238E27FC236}">
                <a16:creationId xmlns:a16="http://schemas.microsoft.com/office/drawing/2014/main" id="{549140FA-B85E-6342-BBB1-0A545B4F8B01}"/>
              </a:ext>
            </a:extLst>
          </p:cNvPr>
          <p:cNvCxnSpPr>
            <a:cxnSpLocks/>
          </p:cNvCxnSpPr>
          <p:nvPr userDrawn="1"/>
        </p:nvCxnSpPr>
        <p:spPr>
          <a:xfrm>
            <a:off x="360000" y="401191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8871BC7-AC34-8942-99EC-64707EC4B536}"/>
              </a:ext>
            </a:extLst>
          </p:cNvPr>
          <p:cNvSpPr txBox="1">
            <a:spLocks/>
          </p:cNvSpPr>
          <p:nvPr userDrawn="1"/>
        </p:nvSpPr>
        <p:spPr>
          <a:xfrm>
            <a:off x="251520" y="4263813"/>
            <a:ext cx="8640000" cy="288000"/>
          </a:xfrm>
          <a:prstGeom prst="rect">
            <a:avLst/>
          </a:prstGeom>
        </p:spPr>
        <p:txBody>
          <a:bodyPr vert="horz" lIns="108000" tIns="0" rIns="0" bIns="0" rtlCol="0" anchor="t">
            <a:normAutofit/>
          </a:bodyPr>
          <a:lstStyle>
            <a:lvl1pPr lvl="0" indent="0" defTabSz="685324">
              <a:lnSpc>
                <a:spcPct val="100000"/>
              </a:lnSpc>
              <a:spcBef>
                <a:spcPts val="750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cs typeface="Arial" panose="020B0604020202090204" pitchFamily="34" charset="0"/>
              </a:defRPr>
            </a:lvl1pPr>
            <a:lvl2pPr marL="180000" indent="0" defTabSz="685324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2pPr>
            <a:lvl3pPr marL="360000" indent="0" defTabSz="685324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600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3pPr>
            <a:lvl4pPr marL="561600" indent="0" defTabSz="685324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4pPr>
            <a:lvl5pPr marL="720000" marR="0" indent="0" defTabSz="685324" fontAlgn="auto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 lang="en-US" altLang="zh-CN" sz="1200" dirty="0" smtClean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5pPr>
            <a:lvl6pPr marL="856800" indent="0" defTabSz="685324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100"/>
            </a:lvl6pPr>
            <a:lvl7pPr marL="972000" indent="0" defTabSz="685324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000"/>
            </a:lvl7pPr>
            <a:lvl8pPr marL="2571750" indent="-171450" defTabSz="685324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/>
            </a:lvl8pPr>
            <a:lvl9pPr marL="2914650" indent="-171450" defTabSz="685324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/>
            </a:lvl9pPr>
          </a:lstStyle>
          <a:p>
            <a:pPr lvl="0"/>
            <a:r>
              <a:rPr lang="zh-CN" altLang="en-US" dirty="0">
                <a:solidFill>
                  <a:schemeClr val="tx1"/>
                </a:solidFill>
                <a:effectLst/>
              </a:rPr>
              <a:t>亚信科技依托产品、服务、运营、集成能力助力企业数字化，持续创造新价值。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1D3836C-8862-0444-9446-7894B8AF6BE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360" y="3363838"/>
            <a:ext cx="1080120" cy="1080120"/>
          </a:xfrm>
          <a:prstGeom prst="rect">
            <a:avLst/>
          </a:prstGeom>
        </p:spPr>
      </p:pic>
      <p:sp>
        <p:nvSpPr>
          <p:cNvPr id="18" name="标题 8">
            <a:extLst>
              <a:ext uri="{FF2B5EF4-FFF2-40B4-BE49-F238E27FC236}">
                <a16:creationId xmlns:a16="http://schemas.microsoft.com/office/drawing/2014/main" id="{AF7C2CA3-B6BF-984B-80B4-76C86242D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520" y="3203906"/>
            <a:ext cx="8640000" cy="720000"/>
          </a:xfrm>
        </p:spPr>
        <p:txBody>
          <a:bodyPr lIns="91440" tIns="0" rIns="0" bIns="0" anchor="b">
            <a:noAutofit/>
          </a:bodyPr>
          <a:lstStyle>
            <a:lvl1pPr>
              <a:defRPr lang="en-US" altLang="zh-CN" sz="36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en-US" altLang="zh-CN" dirty="0"/>
              <a:t>Thank you</a:t>
            </a:r>
          </a:p>
        </p:txBody>
      </p:sp>
      <p:sp>
        <p:nvSpPr>
          <p:cNvPr id="16" name="页脚占位符 7">
            <a:extLst>
              <a:ext uri="{FF2B5EF4-FFF2-40B4-BE49-F238E27FC236}">
                <a16:creationId xmlns:a16="http://schemas.microsoft.com/office/drawing/2014/main" id="{5698717D-4D9D-F64D-8011-326896777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1520" y="4824000"/>
            <a:ext cx="5791523" cy="273844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6DAF2B0-CC00-E741-8DC0-85F517F589E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84" y="282891"/>
            <a:ext cx="1618772" cy="36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7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8行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4">
            <a:extLst>
              <a:ext uri="{FF2B5EF4-FFF2-40B4-BE49-F238E27FC236}">
                <a16:creationId xmlns:a16="http://schemas.microsoft.com/office/drawing/2014/main" id="{234A0AFE-45A1-3A46-93D9-7D77631EFC2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21" name="Straight Connector 6">
            <a:extLst>
              <a:ext uri="{FF2B5EF4-FFF2-40B4-BE49-F238E27FC236}">
                <a16:creationId xmlns:a16="http://schemas.microsoft.com/office/drawing/2014/main" id="{54D3C2EA-CD72-DF4A-A741-61614516EFC9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A2F0A2-B571-8948-A9EC-258565D45828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2160000" y="1131565"/>
            <a:ext cx="6480000" cy="3215804"/>
            <a:chOff x="2160000" y="1203598"/>
            <a:chExt cx="6480000" cy="3215804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D2E7E1-3C0C-49B8-999E-3AA0DA76C6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91" y="720004"/>
            <a:ext cx="6480175" cy="3627369"/>
          </a:xfrm>
        </p:spPr>
        <p:txBody>
          <a:bodyPr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  <p:sp>
        <p:nvSpPr>
          <p:cNvPr id="16" name="灯片编号占位符 2">
            <a:extLst>
              <a:ext uri="{FF2B5EF4-FFF2-40B4-BE49-F238E27FC236}">
                <a16:creationId xmlns:a16="http://schemas.microsoft.com/office/drawing/2014/main" id="{D7E3966C-9E8F-4F7A-8A2F-A438FB192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8123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_8行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A2F0A2-B571-8948-A9EC-258565D45828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6" name="Subtitle 4">
            <a:extLst>
              <a:ext uri="{FF2B5EF4-FFF2-40B4-BE49-F238E27FC236}">
                <a16:creationId xmlns:a16="http://schemas.microsoft.com/office/drawing/2014/main" id="{792BA7E5-3DF4-488C-8896-376A617BC84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17" name="Straight Connector 6">
            <a:extLst>
              <a:ext uri="{FF2B5EF4-FFF2-40B4-BE49-F238E27FC236}">
                <a16:creationId xmlns:a16="http://schemas.microsoft.com/office/drawing/2014/main" id="{2E889B16-D92D-47D8-8632-9C3A13E037E7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6787F594-436F-4130-AABE-804BEADB8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E19494CE-4E45-4E12-A0E0-374FEBE4F8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91" y="720004"/>
            <a:ext cx="6480175" cy="3627369"/>
          </a:xfrm>
        </p:spPr>
        <p:txBody>
          <a:bodyPr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</p:spTree>
    <p:extLst>
      <p:ext uri="{BB962C8B-B14F-4D97-AF65-F5344CB8AC3E}">
        <p14:creationId xmlns:p14="http://schemas.microsoft.com/office/powerpoint/2010/main" val="29284547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目录_2栏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A2F0A2-B571-8948-A9EC-258565D45828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251520" y="4824000"/>
            <a:ext cx="5791523" cy="273844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2160000" y="987574"/>
            <a:ext cx="3168000" cy="3675206"/>
            <a:chOff x="2160000" y="1203598"/>
            <a:chExt cx="6480000" cy="3675206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4C1225C-080C-451B-AA42-6D264789947A}"/>
              </a:ext>
            </a:extLst>
          </p:cNvPr>
          <p:cNvGrpSpPr/>
          <p:nvPr userDrawn="1"/>
        </p:nvGrpSpPr>
        <p:grpSpPr>
          <a:xfrm>
            <a:off x="5652295" y="987574"/>
            <a:ext cx="3168000" cy="3675206"/>
            <a:chOff x="5652295" y="987574"/>
            <a:chExt cx="3168000" cy="3675206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/>
          </p:nvCxnSpPr>
          <p:spPr>
            <a:xfrm>
              <a:off x="5652295" y="987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14469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19063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23657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28251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3284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3743976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4203378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466278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占位符 4">
            <a:extLst>
              <a:ext uri="{FF2B5EF4-FFF2-40B4-BE49-F238E27FC236}">
                <a16:creationId xmlns:a16="http://schemas.microsoft.com/office/drawing/2014/main" id="{CCF9B39F-4B76-4E9A-BFCE-3DEE2D9A0A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89" y="576032"/>
            <a:ext cx="6659707" cy="4104000"/>
          </a:xfrm>
        </p:spPr>
        <p:txBody>
          <a:bodyPr numCol="2" spcCol="504000"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29" name="Subtitle 4">
            <a:extLst>
              <a:ext uri="{FF2B5EF4-FFF2-40B4-BE49-F238E27FC236}">
                <a16:creationId xmlns:a16="http://schemas.microsoft.com/office/drawing/2014/main" id="{594AC778-34A4-434E-AD8C-8FC8554DD7D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30" name="Straight Connector 6">
            <a:extLst>
              <a:ext uri="{FF2B5EF4-FFF2-40B4-BE49-F238E27FC236}">
                <a16:creationId xmlns:a16="http://schemas.microsoft.com/office/drawing/2014/main" id="{E62541A9-AEA1-40BE-A1D2-830FD8A9A44D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灯片编号占位符 2">
            <a:extLst>
              <a:ext uri="{FF2B5EF4-FFF2-40B4-BE49-F238E27FC236}">
                <a16:creationId xmlns:a16="http://schemas.microsoft.com/office/drawing/2014/main" id="{86AC6056-0715-43FA-9B24-47E272E03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64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303947"/>
            </a:gs>
            <a:gs pos="100000">
              <a:srgbClr val="0A1D3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51520" y="273844"/>
            <a:ext cx="8640960" cy="857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l" defTabSz="685307" rtl="0" eaLnBrk="1" latinLnBrk="0" hangingPunct="1">
              <a:lnSpc>
                <a:spcPct val="75000"/>
              </a:lnSpc>
              <a:spcBef>
                <a:spcPct val="0"/>
              </a:spcBef>
              <a:buNone/>
            </a:pPr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2001" y="4824000"/>
            <a:ext cx="579152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99" b="0" i="0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ea typeface="+mn-ea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258408" y="1370013"/>
            <a:ext cx="8634072" cy="326231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>
              <a:lnSpc>
                <a:spcPts val="2600"/>
              </a:lnSpc>
              <a:spcAft>
                <a:spcPts val="1000"/>
              </a:spcAft>
            </a:pPr>
            <a:r>
              <a:rPr lang="zh-CN" altLang="en-US" dirty="0"/>
              <a:t>第五级</a:t>
            </a:r>
            <a:endParaRPr lang="en-US" altLang="zh-CN" dirty="0"/>
          </a:p>
          <a:p>
            <a:pPr lvl="5">
              <a:lnSpc>
                <a:spcPts val="2600"/>
              </a:lnSpc>
              <a:spcAft>
                <a:spcPts val="1000"/>
              </a:spcAft>
            </a:pPr>
            <a:r>
              <a:rPr lang="zh-CN" altLang="en-US" dirty="0"/>
              <a:t>第六级</a:t>
            </a:r>
            <a:endParaRPr lang="en-US" altLang="zh-CN" dirty="0"/>
          </a:p>
          <a:p>
            <a:pPr lvl="6">
              <a:lnSpc>
                <a:spcPts val="2600"/>
              </a:lnSpc>
              <a:spcAft>
                <a:spcPts val="1000"/>
              </a:spcAft>
            </a:pPr>
            <a:r>
              <a:rPr lang="zh-CN" altLang="en-US" dirty="0"/>
              <a:t>第七级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54D7F2BD-2F31-48D7-AFBE-55CE3FF73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602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2" r:id="rId1"/>
    <p:sldLayoutId id="2147483801" r:id="rId2"/>
    <p:sldLayoutId id="2147483928" r:id="rId3"/>
    <p:sldLayoutId id="2147483929" r:id="rId4"/>
    <p:sldLayoutId id="2147483800" r:id="rId5"/>
    <p:sldLayoutId id="2147483808" r:id="rId6"/>
    <p:sldLayoutId id="2147483812" r:id="rId7"/>
    <p:sldLayoutId id="2147483815" r:id="rId8"/>
    <p:sldLayoutId id="2147483814" r:id="rId9"/>
    <p:sldLayoutId id="2147483817" r:id="rId10"/>
    <p:sldLayoutId id="2147483856" r:id="rId11"/>
    <p:sldLayoutId id="2147483859" r:id="rId12"/>
    <p:sldLayoutId id="2147483858" r:id="rId13"/>
    <p:sldLayoutId id="2147483860" r:id="rId14"/>
    <p:sldLayoutId id="2147483883" r:id="rId15"/>
    <p:sldLayoutId id="2147483930" r:id="rId16"/>
    <p:sldLayoutId id="2147483884" r:id="rId17"/>
    <p:sldLayoutId id="2147483885" r:id="rId18"/>
    <p:sldLayoutId id="2147483886" r:id="rId19"/>
    <p:sldLayoutId id="2147483887" r:id="rId20"/>
    <p:sldLayoutId id="2147483908" r:id="rId21"/>
    <p:sldLayoutId id="2147483909" r:id="rId22"/>
    <p:sldLayoutId id="2147483910" r:id="rId23"/>
    <p:sldLayoutId id="2147483911" r:id="rId24"/>
    <p:sldLayoutId id="2147483912" r:id="rId25"/>
    <p:sldLayoutId id="2147483913" r:id="rId26"/>
    <p:sldLayoutId id="2147483914" r:id="rId27"/>
    <p:sldLayoutId id="2147483915" r:id="rId28"/>
    <p:sldLayoutId id="2147483916" r:id="rId29"/>
    <p:sldLayoutId id="2147483917" r:id="rId30"/>
    <p:sldLayoutId id="2147483918" r:id="rId31"/>
    <p:sldLayoutId id="2147483919" r:id="rId32"/>
    <p:sldLayoutId id="2147483920" r:id="rId33"/>
    <p:sldLayoutId id="2147483921" r:id="rId34"/>
    <p:sldLayoutId id="2147483922" r:id="rId35"/>
    <p:sldLayoutId id="2147483923" r:id="rId36"/>
    <p:sldLayoutId id="2147483924" r:id="rId37"/>
    <p:sldLayoutId id="2147483925" r:id="rId38"/>
    <p:sldLayoutId id="2147483926" r:id="rId39"/>
    <p:sldLayoutId id="2147483907" r:id="rId40"/>
  </p:sldLayoutIdLst>
  <p:hf hdr="0" dt="0"/>
  <p:txStyles>
    <p:titleStyle>
      <a:lvl1pPr marL="0" indent="0" algn="l" defTabSz="457189" rtl="0" eaLnBrk="1" latinLnBrk="0" hangingPunct="1">
        <a:lnSpc>
          <a:spcPct val="80000"/>
        </a:lnSpc>
        <a:spcBef>
          <a:spcPts val="900"/>
        </a:spcBef>
        <a:buFontTx/>
        <a:buNone/>
        <a:defRPr kumimoji="1" lang="zh-CN" altLang="en-US" sz="3600" b="0" i="0" kern="1200" spc="0" dirty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indent="0" algn="l" defTabSz="685307" rtl="0" eaLnBrk="1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60000"/>
        <a:buFont typeface="Wingdings" panose="05000000000000000000" pitchFamily="2" charset="2"/>
        <a:buNone/>
        <a:defRPr lang="zh-CN" altLang="en-US" sz="16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1pPr>
      <a:lvl2pPr marL="359991" indent="-171446" algn="l" defTabSz="685307" rtl="0" eaLnBrk="1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zh-CN" altLang="en-US" sz="14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2pPr>
      <a:lvl3pPr marL="539987" indent="-171446" algn="l" defTabSz="685307" rtl="0" eaLnBrk="1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zh-CN" altLang="en-US" sz="12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3pPr>
      <a:lvl4pPr marL="719982" indent="-143996" algn="l" defTabSz="685307" rtl="0" eaLnBrk="1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zh-CN" altLang="en-US" sz="11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4pPr>
      <a:lvl5pPr marL="899978" marR="0" indent="-136797" algn="l" defTabSz="685307" rtl="0" eaLnBrk="1" fontAlgn="auto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tabLst/>
        <a:defRPr lang="en-US" altLang="zh-CN" sz="10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5pPr>
      <a:lvl6pPr marL="1043974" indent="-122397" algn="l" defTabSz="685307" rtl="0" eaLnBrk="1" latinLnBrk="0" hangingPunct="1">
        <a:lnSpc>
          <a:spcPct val="170000"/>
        </a:lnSpc>
        <a:spcBef>
          <a:spcPts val="0"/>
        </a:spcBef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223969" indent="-115197" algn="l" defTabSz="685307" rtl="0" eaLnBrk="1" latinLnBrk="0" hangingPunct="1">
        <a:lnSpc>
          <a:spcPct val="90000"/>
        </a:lnSpc>
        <a:spcBef>
          <a:spcPts val="0"/>
        </a:spcBef>
        <a:buSzPct val="100000"/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307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307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16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4.png"/><Relationship Id="rId4" Type="http://schemas.openxmlformats.org/officeDocument/2006/relationships/image" Target="../media/image3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60131591-DD14-49E6-AA49-0E9A94D9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81" y="982089"/>
            <a:ext cx="8497192" cy="2448208"/>
          </a:xfrm>
        </p:spPr>
        <p:txBody>
          <a:bodyPr/>
          <a:lstStyle/>
          <a:p>
            <a:pPr algn="ctr"/>
            <a:r>
              <a:rPr lang="en-US" altLang="zh-CN" sz="2800" b="1" dirty="0">
                <a:latin typeface="+mn-lt"/>
                <a:ea typeface="+mn-ea"/>
                <a:cs typeface="+mn-ea"/>
                <a:sym typeface="+mn-lt"/>
              </a:rPr>
              <a:t>Machine Learning Models for Location Estimation Using RSSI of Wireless LAN in </a:t>
            </a:r>
            <a:r>
              <a:rPr lang="en-US" altLang="zh-CN" sz="2800" b="1" dirty="0" err="1">
                <a:latin typeface="+mn-lt"/>
                <a:ea typeface="+mn-ea"/>
                <a:cs typeface="+mn-ea"/>
                <a:sym typeface="+mn-lt"/>
              </a:rPr>
              <a:t>NLoS</a:t>
            </a:r>
            <a:r>
              <a:rPr lang="en-US" altLang="zh-CN" sz="2800" b="1" dirty="0">
                <a:latin typeface="+mn-lt"/>
                <a:ea typeface="+mn-ea"/>
                <a:cs typeface="+mn-ea"/>
                <a:sym typeface="+mn-lt"/>
              </a:rPr>
              <a:t> Environment </a:t>
            </a:r>
            <a:br>
              <a:rPr lang="en-US" altLang="zh-CN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</a:br>
            <a:br>
              <a:rPr lang="en-US" altLang="zh-CN" sz="2000" b="1" i="0" spc="0" baseline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</a:br>
            <a:br>
              <a:rPr lang="en-US" altLang="zh-CN" sz="2000" b="1" i="0" spc="0" baseline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</a:br>
            <a:br>
              <a:rPr lang="en-US" altLang="zh-CN" sz="2000" b="1" i="0" spc="0" baseline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2000" b="1" dirty="0" err="1">
                <a:latin typeface="+mn-lt"/>
                <a:ea typeface="+mn-ea"/>
                <a:cs typeface="+mn-ea"/>
                <a:sym typeface="+mn-lt"/>
              </a:rPr>
              <a:t>TeleAILab</a:t>
            </a:r>
            <a:br>
              <a:rPr lang="en-US" altLang="zh-CN" sz="2000" b="1" i="0" spc="0" baseline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</a:br>
            <a:br>
              <a:rPr lang="en-US" altLang="zh-CN" sz="2000" b="1" i="0" spc="0" baseline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2000" b="1" i="0" spc="0" baseline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2022-Dec-01</a:t>
            </a:r>
            <a:endParaRPr lang="zh-CN" altLang="en-US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582170-75C8-4631-9512-06C483694EB2}"/>
              </a:ext>
            </a:extLst>
          </p:cNvPr>
          <p:cNvSpPr txBox="1"/>
          <p:nvPr/>
        </p:nvSpPr>
        <p:spPr>
          <a:xfrm>
            <a:off x="-15523" y="51470"/>
            <a:ext cx="4572000" cy="276999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altLang="zh-CN" sz="1200" b="1" i="0" spc="0" baseline="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IT</a:t>
            </a:r>
            <a:r>
              <a:rPr lang="en-US" altLang="zh-CN" sz="1200" b="1" i="0" spc="368" baseline="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U</a:t>
            </a:r>
            <a:r>
              <a:rPr lang="en-US" altLang="zh-CN" sz="1200" b="1" i="0" spc="0" baseline="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AI/M</a:t>
            </a:r>
            <a:r>
              <a:rPr lang="en-US" altLang="zh-CN" sz="1200" b="1" i="0" spc="368" baseline="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L</a:t>
            </a:r>
            <a:r>
              <a:rPr lang="en-US" altLang="zh-CN" sz="1200" b="1" i="0" spc="0" baseline="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i</a:t>
            </a:r>
            <a:r>
              <a:rPr lang="en-US" altLang="zh-CN" sz="1200" b="1" i="0" spc="359" baseline="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n</a:t>
            </a:r>
            <a:r>
              <a:rPr lang="en-US" altLang="zh-CN" sz="1200" b="1" i="0" spc="0" baseline="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5</a:t>
            </a:r>
            <a:r>
              <a:rPr lang="en-US" altLang="zh-CN" sz="1200" b="1" i="0" spc="356" baseline="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G</a:t>
            </a:r>
            <a:r>
              <a:rPr lang="en-US" altLang="zh-CN" sz="1200" b="1" i="0" spc="0" baseline="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Glo</a:t>
            </a:r>
            <a:r>
              <a:rPr lang="en-US" altLang="zh-CN" sz="1200" b="1" i="0" spc="-12" baseline="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b</a:t>
            </a:r>
            <a:r>
              <a:rPr lang="en-US" altLang="zh-CN" sz="1200" b="1" i="0" spc="0" baseline="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al Challenge</a:t>
            </a:r>
            <a:endParaRPr lang="zh-CN" altLang="en-US" sz="1200" b="1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EC37A7F-101F-4A3C-8022-B50610DFD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04"/>
          <a:stretch/>
        </p:blipFill>
        <p:spPr>
          <a:xfrm>
            <a:off x="107504" y="4083918"/>
            <a:ext cx="1728192" cy="909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40C7081-C212-49B9-A7F9-95F054BFD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636" y="3939902"/>
            <a:ext cx="1031860" cy="119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57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br>
              <a:rPr lang="en-US" altLang="zh-CN" dirty="0">
                <a:latin typeface="+mn-lt"/>
                <a:ea typeface="+mn-ea"/>
                <a:cs typeface="+mn-ea"/>
                <a:sym typeface="+mn-lt"/>
              </a:rPr>
            </a:b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D0EC57-EDC5-4A13-A1C6-475C719BB3C0}"/>
              </a:ext>
            </a:extLst>
          </p:cNvPr>
          <p:cNvSpPr txBox="1"/>
          <p:nvPr/>
        </p:nvSpPr>
        <p:spPr>
          <a:xfrm>
            <a:off x="179512" y="126193"/>
            <a:ext cx="70213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cs typeface="+mn-ea"/>
                <a:sym typeface="+mn-lt"/>
              </a:rPr>
              <a:t>Our Solution </a:t>
            </a:r>
            <a:r>
              <a:rPr lang="en-US" altLang="zh-CN" sz="2600" dirty="0">
                <a:cs typeface="+mn-ea"/>
                <a:sym typeface="+mn-lt"/>
              </a:rPr>
              <a:t>– Location Estimation</a:t>
            </a:r>
            <a:endParaRPr lang="zh-CN" altLang="en-US" sz="2600" b="1" dirty="0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C5E973-0AFD-D747-B4DF-C57C6D29E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45642"/>
            <a:ext cx="2353031" cy="1634220"/>
          </a:xfrm>
          <a:prstGeom prst="rect">
            <a:avLst/>
          </a:prstGeom>
        </p:spPr>
      </p:pic>
      <p:sp>
        <p:nvSpPr>
          <p:cNvPr id="4" name="左大括号 3">
            <a:extLst>
              <a:ext uri="{FF2B5EF4-FFF2-40B4-BE49-F238E27FC236}">
                <a16:creationId xmlns:a16="http://schemas.microsoft.com/office/drawing/2014/main" id="{590279CA-4FF7-0C48-A5F4-187E74C1F616}"/>
              </a:ext>
            </a:extLst>
          </p:cNvPr>
          <p:cNvSpPr/>
          <p:nvPr/>
        </p:nvSpPr>
        <p:spPr>
          <a:xfrm>
            <a:off x="2627784" y="1657350"/>
            <a:ext cx="288032" cy="213853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DBC85D-EF29-A74E-8CA7-1B177D920173}"/>
              </a:ext>
            </a:extLst>
          </p:cNvPr>
          <p:cNvSpPr txBox="1"/>
          <p:nvPr/>
        </p:nvSpPr>
        <p:spPr>
          <a:xfrm>
            <a:off x="2959948" y="15636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XGBoost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E14BA5-BA65-7D46-990D-AA0EB03FEE6E}"/>
              </a:ext>
            </a:extLst>
          </p:cNvPr>
          <p:cNvSpPr txBox="1"/>
          <p:nvPr/>
        </p:nvSpPr>
        <p:spPr>
          <a:xfrm>
            <a:off x="2959948" y="251781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Random Forest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B6F917-2E74-4B46-B81C-35A708B7EF73}"/>
              </a:ext>
            </a:extLst>
          </p:cNvPr>
          <p:cNvSpPr txBox="1"/>
          <p:nvPr/>
        </p:nvSpPr>
        <p:spPr>
          <a:xfrm>
            <a:off x="2959948" y="3471986"/>
            <a:ext cx="248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Extra Tree Regression</a:t>
            </a:r>
            <a:endParaRPr lang="zh-CN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68A0474-BFBE-C24F-BC1F-B44375BA4230}"/>
              </a:ext>
            </a:extLst>
          </p:cNvPr>
          <p:cNvCxnSpPr/>
          <p:nvPr/>
        </p:nvCxnSpPr>
        <p:spPr>
          <a:xfrm>
            <a:off x="6183253" y="2139702"/>
            <a:ext cx="9320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66209AD7-97B2-E749-AB1F-ACBC327A13EF}"/>
              </a:ext>
            </a:extLst>
          </p:cNvPr>
          <p:cNvCxnSpPr/>
          <p:nvPr/>
        </p:nvCxnSpPr>
        <p:spPr>
          <a:xfrm>
            <a:off x="6183253" y="3075806"/>
            <a:ext cx="9320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2EAFA8A-C389-8A4A-BCE5-B70B502AE350}"/>
              </a:ext>
            </a:extLst>
          </p:cNvPr>
          <p:cNvSpPr txBox="1"/>
          <p:nvPr/>
        </p:nvSpPr>
        <p:spPr>
          <a:xfrm>
            <a:off x="7471252" y="192367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Latitude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832637C-CCA6-3542-82AC-F17D5B319382}"/>
              </a:ext>
            </a:extLst>
          </p:cNvPr>
          <p:cNvSpPr txBox="1"/>
          <p:nvPr/>
        </p:nvSpPr>
        <p:spPr>
          <a:xfrm>
            <a:off x="7471252" y="289237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Longitude</a:t>
            </a:r>
            <a:endParaRPr kumimoji="1"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E271900-6545-264D-84DB-83820AC5D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830592"/>
            <a:ext cx="859795" cy="5971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6372032-68F9-8044-9C5B-FEB1AA5D1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765493"/>
            <a:ext cx="861527" cy="5983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1DF0980-7088-F544-917D-6BADB9FC0244}"/>
              </a:ext>
            </a:extLst>
          </p:cNvPr>
          <p:cNvSpPr txBox="1"/>
          <p:nvPr/>
        </p:nvSpPr>
        <p:spPr>
          <a:xfrm>
            <a:off x="179512" y="4099954"/>
            <a:ext cx="9474519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Two models are necessary to predict latitude and longitude,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3389376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br>
              <a:rPr lang="en-US" altLang="zh-CN" dirty="0">
                <a:latin typeface="+mn-lt"/>
                <a:ea typeface="+mn-ea"/>
                <a:cs typeface="+mn-ea"/>
                <a:sym typeface="+mn-lt"/>
              </a:rPr>
            </a:b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D0EC57-EDC5-4A13-A1C6-475C719BB3C0}"/>
              </a:ext>
            </a:extLst>
          </p:cNvPr>
          <p:cNvSpPr txBox="1"/>
          <p:nvPr/>
        </p:nvSpPr>
        <p:spPr>
          <a:xfrm>
            <a:off x="179512" y="126193"/>
            <a:ext cx="70213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cs typeface="+mn-ea"/>
                <a:sym typeface="+mn-lt"/>
              </a:rPr>
              <a:t>Our Solution </a:t>
            </a:r>
            <a:r>
              <a:rPr lang="en-US" altLang="zh-CN" sz="2600" dirty="0">
                <a:cs typeface="+mn-ea"/>
                <a:sym typeface="+mn-lt"/>
              </a:rPr>
              <a:t>– Location Estimation</a:t>
            </a:r>
            <a:endParaRPr lang="zh-CN" altLang="en-US" sz="2600" b="1" dirty="0"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888AE92-EABA-F443-A905-B141D20919A4}"/>
              </a:ext>
            </a:extLst>
          </p:cNvPr>
          <p:cNvGrpSpPr/>
          <p:nvPr/>
        </p:nvGrpSpPr>
        <p:grpSpPr>
          <a:xfrm>
            <a:off x="755576" y="987574"/>
            <a:ext cx="7234652" cy="2452254"/>
            <a:chOff x="361684" y="983592"/>
            <a:chExt cx="7234652" cy="245225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D7A5694-25E5-BA4B-84B1-600E731CE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83"/>
            <a:stretch/>
          </p:blipFill>
          <p:spPr>
            <a:xfrm>
              <a:off x="361684" y="1851670"/>
              <a:ext cx="380800" cy="644346"/>
            </a:xfrm>
            <a:prstGeom prst="rect">
              <a:avLst/>
            </a:prstGeom>
            <a:noFill/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878BD1-BAF9-4742-859D-348439FB66D9}"/>
                </a:ext>
              </a:extLst>
            </p:cNvPr>
            <p:cNvSpPr/>
            <p:nvPr/>
          </p:nvSpPr>
          <p:spPr>
            <a:xfrm>
              <a:off x="1297323" y="987574"/>
              <a:ext cx="596897" cy="24482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C8426C2-62F2-C541-865B-0FDD65EF5ACE}"/>
                </a:ext>
              </a:extLst>
            </p:cNvPr>
            <p:cNvSpPr txBox="1"/>
            <p:nvPr/>
          </p:nvSpPr>
          <p:spPr>
            <a:xfrm>
              <a:off x="1255657" y="1779662"/>
              <a:ext cx="7617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Input </a:t>
              </a:r>
            </a:p>
            <a:p>
              <a:r>
                <a:rPr kumimoji="1" lang="en-US" altLang="zh-CN" dirty="0"/>
                <a:t>layer</a:t>
              </a:r>
              <a:endParaRPr kumimoji="1"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08F6614-F00F-3842-AF09-FF2FC25B322D}"/>
                </a:ext>
              </a:extLst>
            </p:cNvPr>
            <p:cNvSpPr/>
            <p:nvPr/>
          </p:nvSpPr>
          <p:spPr>
            <a:xfrm>
              <a:off x="2449059" y="987574"/>
              <a:ext cx="792481" cy="24482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D73527B-5FD6-8C4F-A22B-B11968CB27E1}"/>
                </a:ext>
              </a:extLst>
            </p:cNvPr>
            <p:cNvSpPr txBox="1"/>
            <p:nvPr/>
          </p:nvSpPr>
          <p:spPr>
            <a:xfrm>
              <a:off x="2377444" y="1809409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Shared </a:t>
              </a:r>
              <a:endParaRPr kumimoji="1"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096B252-8A7A-EC4B-9DD5-29629FD3E6B0}"/>
                </a:ext>
              </a:extLst>
            </p:cNvPr>
            <p:cNvSpPr txBox="1"/>
            <p:nvPr/>
          </p:nvSpPr>
          <p:spPr>
            <a:xfrm>
              <a:off x="2426301" y="207757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layers</a:t>
              </a:r>
              <a:endParaRPr kumimoji="1"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5A7CE37-77E9-2540-A4F7-B162EE155E90}"/>
                </a:ext>
              </a:extLst>
            </p:cNvPr>
            <p:cNvSpPr/>
            <p:nvPr/>
          </p:nvSpPr>
          <p:spPr>
            <a:xfrm>
              <a:off x="3898977" y="983592"/>
              <a:ext cx="727904" cy="10939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3BA2CCA-D766-C64B-82ED-7453C03AA1E3}"/>
                </a:ext>
              </a:extLst>
            </p:cNvPr>
            <p:cNvSpPr txBox="1"/>
            <p:nvPr/>
          </p:nvSpPr>
          <p:spPr>
            <a:xfrm>
              <a:off x="3862787" y="1161249"/>
              <a:ext cx="8002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Tower</a:t>
              </a:r>
            </a:p>
            <a:p>
              <a:pPr algn="ctr"/>
              <a:r>
                <a:rPr kumimoji="1" lang="en-US" altLang="zh-CN" dirty="0"/>
                <a:t>Lat</a:t>
              </a:r>
              <a:endParaRPr kumimoji="1"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0298388-7436-3C4F-AEB8-C3906812A762}"/>
                </a:ext>
              </a:extLst>
            </p:cNvPr>
            <p:cNvSpPr/>
            <p:nvPr/>
          </p:nvSpPr>
          <p:spPr>
            <a:xfrm>
              <a:off x="3892551" y="2341868"/>
              <a:ext cx="727904" cy="10939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66FEF7E-E870-C84D-A684-C6E8EC2D6DCD}"/>
                </a:ext>
              </a:extLst>
            </p:cNvPr>
            <p:cNvSpPr txBox="1"/>
            <p:nvPr/>
          </p:nvSpPr>
          <p:spPr>
            <a:xfrm>
              <a:off x="3867650" y="2573491"/>
              <a:ext cx="8002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Tower</a:t>
              </a:r>
            </a:p>
            <a:p>
              <a:pPr algn="ctr"/>
              <a:r>
                <a:rPr kumimoji="1" lang="en-US" altLang="zh-CN" dirty="0"/>
                <a:t>Lon</a:t>
              </a:r>
              <a:endParaRPr kumimoji="1"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1310B8A-C2EE-CE44-BD0B-AC8331CA3B16}"/>
                </a:ext>
              </a:extLst>
            </p:cNvPr>
            <p:cNvSpPr/>
            <p:nvPr/>
          </p:nvSpPr>
          <p:spPr>
            <a:xfrm>
              <a:off x="5314902" y="1221640"/>
              <a:ext cx="2209426" cy="585940"/>
            </a:xfrm>
            <a:prstGeom prst="rect">
              <a:avLst/>
            </a:prstGeom>
            <a:noFill/>
            <a:ln>
              <a:solidFill>
                <a:srgbClr val="66B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E2ADCD3-5F03-BC4B-AA82-1B205178657A}"/>
                </a:ext>
              </a:extLst>
            </p:cNvPr>
            <p:cNvSpPr txBox="1"/>
            <p:nvPr/>
          </p:nvSpPr>
          <p:spPr>
            <a:xfrm>
              <a:off x="5430358" y="1329944"/>
              <a:ext cx="2069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Latitude prediction</a:t>
              </a:r>
              <a:endParaRPr kumimoji="1" lang="zh-CN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0F3831A-0316-E346-883F-E3B967514577}"/>
                </a:ext>
              </a:extLst>
            </p:cNvPr>
            <p:cNvSpPr/>
            <p:nvPr/>
          </p:nvSpPr>
          <p:spPr>
            <a:xfrm>
              <a:off x="5332102" y="2595887"/>
              <a:ext cx="2192226" cy="585940"/>
            </a:xfrm>
            <a:prstGeom prst="rect">
              <a:avLst/>
            </a:prstGeom>
            <a:noFill/>
            <a:ln>
              <a:solidFill>
                <a:srgbClr val="66B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9D12F8C-56B6-1945-9ECD-0D6E70E51DD2}"/>
                </a:ext>
              </a:extLst>
            </p:cNvPr>
            <p:cNvSpPr txBox="1"/>
            <p:nvPr/>
          </p:nvSpPr>
          <p:spPr>
            <a:xfrm>
              <a:off x="5334178" y="2711990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Longitude prediction</a:t>
              </a:r>
              <a:endParaRPr kumimoji="1" lang="zh-CN" altLang="en-US" dirty="0"/>
            </a:p>
          </p:txBody>
        </p:sp>
        <p:sp>
          <p:nvSpPr>
            <p:cNvPr id="29" name="右箭头 28">
              <a:extLst>
                <a:ext uri="{FF2B5EF4-FFF2-40B4-BE49-F238E27FC236}">
                  <a16:creationId xmlns:a16="http://schemas.microsoft.com/office/drawing/2014/main" id="{2571EB63-66B4-2F4A-98B3-632568137E61}"/>
                </a:ext>
              </a:extLst>
            </p:cNvPr>
            <p:cNvSpPr/>
            <p:nvPr/>
          </p:nvSpPr>
          <p:spPr>
            <a:xfrm>
              <a:off x="842906" y="1951532"/>
              <a:ext cx="397731" cy="484632"/>
            </a:xfrm>
            <a:prstGeom prst="rightArrow">
              <a:avLst/>
            </a:prstGeom>
            <a:solidFill>
              <a:srgbClr val="66BB6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右箭头 29">
              <a:extLst>
                <a:ext uri="{FF2B5EF4-FFF2-40B4-BE49-F238E27FC236}">
                  <a16:creationId xmlns:a16="http://schemas.microsoft.com/office/drawing/2014/main" id="{32924384-362C-AA4A-A1C8-7EC7A05BA644}"/>
                </a:ext>
              </a:extLst>
            </p:cNvPr>
            <p:cNvSpPr/>
            <p:nvPr/>
          </p:nvSpPr>
          <p:spPr>
            <a:xfrm>
              <a:off x="1979627" y="1934022"/>
              <a:ext cx="397731" cy="484632"/>
            </a:xfrm>
            <a:prstGeom prst="rightArrow">
              <a:avLst/>
            </a:prstGeom>
            <a:solidFill>
              <a:srgbClr val="66BB6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右箭头 30">
              <a:extLst>
                <a:ext uri="{FF2B5EF4-FFF2-40B4-BE49-F238E27FC236}">
                  <a16:creationId xmlns:a16="http://schemas.microsoft.com/office/drawing/2014/main" id="{DB57892D-86A0-914C-8835-AC1E2DCED992}"/>
                </a:ext>
              </a:extLst>
            </p:cNvPr>
            <p:cNvSpPr/>
            <p:nvPr/>
          </p:nvSpPr>
          <p:spPr>
            <a:xfrm>
              <a:off x="3399445" y="1419622"/>
              <a:ext cx="397731" cy="222798"/>
            </a:xfrm>
            <a:prstGeom prst="rightArrow">
              <a:avLst/>
            </a:prstGeom>
            <a:solidFill>
              <a:srgbClr val="66BB6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右箭头 31">
              <a:extLst>
                <a:ext uri="{FF2B5EF4-FFF2-40B4-BE49-F238E27FC236}">
                  <a16:creationId xmlns:a16="http://schemas.microsoft.com/office/drawing/2014/main" id="{067A0F77-2848-2B4B-9E9B-D858A2330264}"/>
                </a:ext>
              </a:extLst>
            </p:cNvPr>
            <p:cNvSpPr/>
            <p:nvPr/>
          </p:nvSpPr>
          <p:spPr>
            <a:xfrm>
              <a:off x="3397911" y="2777458"/>
              <a:ext cx="397731" cy="222798"/>
            </a:xfrm>
            <a:prstGeom prst="rightArrow">
              <a:avLst/>
            </a:prstGeom>
            <a:solidFill>
              <a:srgbClr val="66BB6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3" name="右箭头 32">
              <a:extLst>
                <a:ext uri="{FF2B5EF4-FFF2-40B4-BE49-F238E27FC236}">
                  <a16:creationId xmlns:a16="http://schemas.microsoft.com/office/drawing/2014/main" id="{0E3B72F9-49A9-1943-95C1-DC79139510EB}"/>
                </a:ext>
              </a:extLst>
            </p:cNvPr>
            <p:cNvSpPr/>
            <p:nvPr/>
          </p:nvSpPr>
          <p:spPr>
            <a:xfrm>
              <a:off x="4758109" y="1419622"/>
              <a:ext cx="397731" cy="222798"/>
            </a:xfrm>
            <a:prstGeom prst="rightArrow">
              <a:avLst/>
            </a:prstGeom>
            <a:solidFill>
              <a:srgbClr val="66BB6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右箭头 33">
              <a:extLst>
                <a:ext uri="{FF2B5EF4-FFF2-40B4-BE49-F238E27FC236}">
                  <a16:creationId xmlns:a16="http://schemas.microsoft.com/office/drawing/2014/main" id="{A594B8E9-C7F4-4A4B-A97F-CC57343F6622}"/>
                </a:ext>
              </a:extLst>
            </p:cNvPr>
            <p:cNvSpPr/>
            <p:nvPr/>
          </p:nvSpPr>
          <p:spPr>
            <a:xfrm>
              <a:off x="4758109" y="2777458"/>
              <a:ext cx="397731" cy="222798"/>
            </a:xfrm>
            <a:prstGeom prst="rightArrow">
              <a:avLst/>
            </a:prstGeom>
            <a:solidFill>
              <a:srgbClr val="66BB6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1C181629-6A15-E14E-BF28-417A800CF673}"/>
              </a:ext>
            </a:extLst>
          </p:cNvPr>
          <p:cNvCxnSpPr>
            <a:cxnSpLocks/>
          </p:cNvCxnSpPr>
          <p:nvPr/>
        </p:nvCxnSpPr>
        <p:spPr>
          <a:xfrm>
            <a:off x="396000" y="3723878"/>
            <a:ext cx="820844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90235D96-10F4-0A42-9148-E5E33E38E681}"/>
              </a:ext>
            </a:extLst>
          </p:cNvPr>
          <p:cNvSpPr txBox="1"/>
          <p:nvPr/>
        </p:nvSpPr>
        <p:spPr>
          <a:xfrm>
            <a:off x="1329577" y="401191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RSSI</a:t>
            </a:r>
            <a:endParaRPr kumimoji="1" lang="zh-CN" altLang="en-US" dirty="0"/>
          </a:p>
        </p:txBody>
      </p:sp>
      <p:sp>
        <p:nvSpPr>
          <p:cNvPr id="38" name="右箭头 37">
            <a:extLst>
              <a:ext uri="{FF2B5EF4-FFF2-40B4-BE49-F238E27FC236}">
                <a16:creationId xmlns:a16="http://schemas.microsoft.com/office/drawing/2014/main" id="{82F09846-D3BD-9C40-891C-EF88F890E121}"/>
              </a:ext>
            </a:extLst>
          </p:cNvPr>
          <p:cNvSpPr/>
          <p:nvPr/>
        </p:nvSpPr>
        <p:spPr>
          <a:xfrm>
            <a:off x="2298779" y="3954260"/>
            <a:ext cx="397731" cy="484632"/>
          </a:xfrm>
          <a:prstGeom prst="rightArrow">
            <a:avLst/>
          </a:prstGeom>
          <a:solidFill>
            <a:srgbClr val="66BB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DA95807-14EE-FC43-BEA2-5B09F2FCAEEB}"/>
              </a:ext>
            </a:extLst>
          </p:cNvPr>
          <p:cNvSpPr txBox="1"/>
          <p:nvPr/>
        </p:nvSpPr>
        <p:spPr>
          <a:xfrm>
            <a:off x="2876156" y="402573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Distance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57ECA46-9AAC-3F46-9724-4BB79D37F297}"/>
                  </a:ext>
                </a:extLst>
              </p:cNvPr>
              <p:cNvSpPr txBox="1"/>
              <p:nvPr/>
            </p:nvSpPr>
            <p:spPr>
              <a:xfrm>
                <a:off x="396000" y="4566050"/>
                <a:ext cx="4369128" cy="3819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𝑅𝑋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1200" b="0" i="0" smtClean="0">
                              <a:latin typeface="Cambria Math" panose="02040503050406030204" pitchFamily="18" charset="0"/>
                            </a:rPr>
                            <m:t>dBm</m:t>
                          </m:r>
                        </m:e>
                      </m:d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f>
                        <m:f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2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57ECA46-9AAC-3F46-9724-4BB79D37F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00" y="4566050"/>
                <a:ext cx="4369128" cy="381964"/>
              </a:xfrm>
              <a:prstGeom prst="rect">
                <a:avLst/>
              </a:prstGeom>
              <a:blipFill>
                <a:blip r:embed="rId4"/>
                <a:stretch>
                  <a:fillRect t="-3333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右箭头 40">
            <a:extLst>
              <a:ext uri="{FF2B5EF4-FFF2-40B4-BE49-F238E27FC236}">
                <a16:creationId xmlns:a16="http://schemas.microsoft.com/office/drawing/2014/main" id="{693D1CEA-426A-4A41-BB43-E4AA5BFDFF07}"/>
              </a:ext>
            </a:extLst>
          </p:cNvPr>
          <p:cNvSpPr/>
          <p:nvPr/>
        </p:nvSpPr>
        <p:spPr>
          <a:xfrm>
            <a:off x="4211960" y="3878316"/>
            <a:ext cx="397731" cy="222798"/>
          </a:xfrm>
          <a:prstGeom prst="rightArrow">
            <a:avLst/>
          </a:prstGeom>
          <a:solidFill>
            <a:srgbClr val="66BB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右箭头 41">
            <a:extLst>
              <a:ext uri="{FF2B5EF4-FFF2-40B4-BE49-F238E27FC236}">
                <a16:creationId xmlns:a16="http://schemas.microsoft.com/office/drawing/2014/main" id="{83651DBE-1AE0-7549-B423-A28D55CFE73B}"/>
              </a:ext>
            </a:extLst>
          </p:cNvPr>
          <p:cNvSpPr/>
          <p:nvPr/>
        </p:nvSpPr>
        <p:spPr>
          <a:xfrm>
            <a:off x="4211960" y="4275841"/>
            <a:ext cx="397731" cy="222798"/>
          </a:xfrm>
          <a:prstGeom prst="rightArrow">
            <a:avLst/>
          </a:prstGeom>
          <a:solidFill>
            <a:srgbClr val="66BB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E6F5FA9-B387-F14E-92A6-F5184DF0290E}"/>
              </a:ext>
            </a:extLst>
          </p:cNvPr>
          <p:cNvSpPr txBox="1"/>
          <p:nvPr/>
        </p:nvSpPr>
        <p:spPr>
          <a:xfrm>
            <a:off x="4818847" y="380494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Latitude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E038F74-AEA2-B142-B3F2-911E6F528FFD}"/>
              </a:ext>
            </a:extLst>
          </p:cNvPr>
          <p:cNvSpPr txBox="1"/>
          <p:nvPr/>
        </p:nvSpPr>
        <p:spPr>
          <a:xfrm>
            <a:off x="4806741" y="420188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Longitude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14CA335-39EB-C941-8269-4E7519E48957}"/>
                  </a:ext>
                </a:extLst>
              </p:cNvPr>
              <p:cNvSpPr txBox="1"/>
              <p:nvPr/>
            </p:nvSpPr>
            <p:spPr>
              <a:xfrm>
                <a:off x="6516216" y="4543159"/>
                <a:ext cx="1629549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14CA335-39EB-C941-8269-4E7519E48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4543159"/>
                <a:ext cx="1629549" cy="427746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>
            <a:extLst>
              <a:ext uri="{FF2B5EF4-FFF2-40B4-BE49-F238E27FC236}">
                <a16:creationId xmlns:a16="http://schemas.microsoft.com/office/drawing/2014/main" id="{AD029595-5F08-0643-BAB3-86CFC2668224}"/>
              </a:ext>
            </a:extLst>
          </p:cNvPr>
          <p:cNvSpPr/>
          <p:nvPr/>
        </p:nvSpPr>
        <p:spPr>
          <a:xfrm>
            <a:off x="4027062" y="4576819"/>
            <a:ext cx="2696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LMRoman17"/>
              </a:rPr>
              <a:t>Trilateration/Triangulation </a:t>
            </a:r>
            <a:endParaRPr lang="e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B2F612-CDFA-D84F-8328-F03D5C33E178}"/>
              </a:ext>
            </a:extLst>
          </p:cNvPr>
          <p:cNvSpPr txBox="1"/>
          <p:nvPr/>
        </p:nvSpPr>
        <p:spPr>
          <a:xfrm>
            <a:off x="6004505" y="3879998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Predict latitude and longitude </a:t>
            </a:r>
          </a:p>
          <a:p>
            <a:r>
              <a:rPr kumimoji="1" lang="en-US" altLang="zh-CN" dirty="0"/>
              <a:t>in one model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9175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Our Solution </a:t>
            </a:r>
            <a:r>
              <a:rPr lang="en-US" altLang="zh-CN" sz="2600" dirty="0">
                <a:latin typeface="+mn-lt"/>
                <a:ea typeface="+mn-ea"/>
                <a:cs typeface="+mn-ea"/>
                <a:sym typeface="+mn-lt"/>
              </a:rPr>
              <a:t>– Results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EE5B99A-0976-1A46-BBD6-5FE7300DCF47}"/>
              </a:ext>
            </a:extLst>
          </p:cNvPr>
          <p:cNvSpPr/>
          <p:nvPr/>
        </p:nvSpPr>
        <p:spPr>
          <a:xfrm>
            <a:off x="-1116632" y="5143500"/>
            <a:ext cx="2586326" cy="1540152"/>
          </a:xfrm>
          <a:prstGeom prst="roundRect">
            <a:avLst>
              <a:gd name="adj" fmla="val 4808"/>
            </a:avLst>
          </a:prstGeom>
          <a:solidFill>
            <a:srgbClr val="F5F5F5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7AAAD1-B48F-AB41-B140-6EC464B37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95686"/>
            <a:ext cx="3846173" cy="23077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9A45E9-EA22-8B49-9413-F0ABE3260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80" y="1607046"/>
            <a:ext cx="4687416" cy="31249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9F8F6BA-5E7E-274C-86DC-A6DBA03D2C67}"/>
              </a:ext>
            </a:extLst>
          </p:cNvPr>
          <p:cNvSpPr txBox="1"/>
          <p:nvPr/>
        </p:nvSpPr>
        <p:spPr>
          <a:xfrm>
            <a:off x="33603" y="739565"/>
            <a:ext cx="9474519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Multi-task learning model obtains the best mean error.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Most predictions of the multi-task learning model are relatively good.</a:t>
            </a:r>
          </a:p>
        </p:txBody>
      </p:sp>
    </p:spTree>
    <p:extLst>
      <p:ext uri="{BB962C8B-B14F-4D97-AF65-F5344CB8AC3E}">
        <p14:creationId xmlns:p14="http://schemas.microsoft.com/office/powerpoint/2010/main" val="1527199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Our Solution </a:t>
            </a:r>
            <a:r>
              <a:rPr lang="en-US" altLang="zh-CN" sz="2600" dirty="0">
                <a:latin typeface="+mn-lt"/>
                <a:ea typeface="+mn-ea"/>
                <a:cs typeface="+mn-ea"/>
                <a:sym typeface="+mn-lt"/>
              </a:rPr>
              <a:t>– Results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EE5B99A-0976-1A46-BBD6-5FE7300DCF47}"/>
              </a:ext>
            </a:extLst>
          </p:cNvPr>
          <p:cNvSpPr/>
          <p:nvPr/>
        </p:nvSpPr>
        <p:spPr>
          <a:xfrm>
            <a:off x="-1116632" y="5143500"/>
            <a:ext cx="2586326" cy="1540152"/>
          </a:xfrm>
          <a:prstGeom prst="roundRect">
            <a:avLst>
              <a:gd name="adj" fmla="val 4808"/>
            </a:avLst>
          </a:prstGeom>
          <a:solidFill>
            <a:srgbClr val="F5F5F5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C6D050-6542-1644-999C-798387043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3" y="915566"/>
            <a:ext cx="8172400" cy="412713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79EE68E-BAA0-3F47-81AC-7CC3050FB967}"/>
              </a:ext>
            </a:extLst>
          </p:cNvPr>
          <p:cNvSpPr/>
          <p:nvPr/>
        </p:nvSpPr>
        <p:spPr>
          <a:xfrm>
            <a:off x="539552" y="3723878"/>
            <a:ext cx="7920880" cy="28803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7409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Outlook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4A51076-3A9D-4230-B3E2-40FE54CF45D8}"/>
              </a:ext>
            </a:extLst>
          </p:cNvPr>
          <p:cNvSpPr txBox="1"/>
          <p:nvPr/>
        </p:nvSpPr>
        <p:spPr>
          <a:xfrm>
            <a:off x="2195736" y="1419622"/>
            <a:ext cx="9174965" cy="1668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+mn-ea"/>
                <a:sym typeface="+mn-lt"/>
              </a:rPr>
              <a:t>Explicit usage of </a:t>
            </a:r>
            <a:r>
              <a:rPr lang="en-US" altLang="zh-CN" dirty="0" err="1">
                <a:cs typeface="+mn-ea"/>
                <a:sym typeface="+mn-lt"/>
              </a:rPr>
              <a:t>LoS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NLoS</a:t>
            </a:r>
            <a:r>
              <a:rPr lang="en-US" altLang="zh-CN" dirty="0">
                <a:cs typeface="+mn-ea"/>
                <a:sym typeface="+mn-lt"/>
              </a:rPr>
              <a:t> information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+mn-ea"/>
                <a:sym typeface="+mn-lt"/>
              </a:rPr>
              <a:t>Spatial dependencies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cs typeface="+mn-ea"/>
                <a:sym typeface="+mn-lt"/>
              </a:rPr>
              <a:t>Dynamics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2028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2FB9DE5-B80C-468C-A45D-D12987F3DA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" y="0"/>
            <a:ext cx="9138925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3D8A0E9-0E29-4050-B281-A868B0DF2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3867894"/>
            <a:ext cx="3240360" cy="576000"/>
          </a:xfrm>
        </p:spPr>
        <p:txBody>
          <a:bodyPr/>
          <a:lstStyle/>
          <a:p>
            <a:r>
              <a:rPr lang="en-US" altLang="zh-CN" sz="3200" dirty="0">
                <a:latin typeface="+mn-lt"/>
                <a:ea typeface="+mn-ea"/>
                <a:cs typeface="+mn-ea"/>
                <a:sym typeface="+mn-lt"/>
              </a:rPr>
              <a:t>Thank you</a:t>
            </a:r>
            <a:endParaRPr lang="zh-CN" altLang="en-US" sz="32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812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Background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40203F-5DBA-4E1B-B82A-4F62BFF0558C}"/>
              </a:ext>
            </a:extLst>
          </p:cNvPr>
          <p:cNvSpPr txBox="1"/>
          <p:nvPr/>
        </p:nvSpPr>
        <p:spPr>
          <a:xfrm>
            <a:off x="-202828" y="749100"/>
            <a:ext cx="921702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Outdoor location recognition                Indoor location estimation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cs typeface="+mn-ea"/>
                <a:sym typeface="+mn-lt"/>
              </a:rPr>
              <a:t>People tracking in shopping malls, robot localization, autonomous car parking…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3B5844A9-EEFE-3E42-B018-D57CEB7009EF}"/>
              </a:ext>
            </a:extLst>
          </p:cNvPr>
          <p:cNvCxnSpPr/>
          <p:nvPr/>
        </p:nvCxnSpPr>
        <p:spPr>
          <a:xfrm>
            <a:off x="2830472" y="987574"/>
            <a:ext cx="609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788D1CE-9396-F940-B5C0-5B3BF1FFDE7F}"/>
              </a:ext>
            </a:extLst>
          </p:cNvPr>
          <p:cNvGrpSpPr/>
          <p:nvPr/>
        </p:nvGrpSpPr>
        <p:grpSpPr>
          <a:xfrm>
            <a:off x="0" y="1651779"/>
            <a:ext cx="9014196" cy="3296235"/>
            <a:chOff x="0" y="1253044"/>
            <a:chExt cx="9014196" cy="3296235"/>
          </a:xfrm>
        </p:grpSpPr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B228BA96-64C1-45DE-B646-F26050D31522}"/>
                </a:ext>
              </a:extLst>
            </p:cNvPr>
            <p:cNvSpPr/>
            <p:nvPr/>
          </p:nvSpPr>
          <p:spPr>
            <a:xfrm>
              <a:off x="3934486" y="2590366"/>
              <a:ext cx="656404" cy="34724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0C8FFE40-DB74-4380-B495-A25F7C211B47}"/>
                </a:ext>
              </a:extLst>
            </p:cNvPr>
            <p:cNvSpPr txBox="1"/>
            <p:nvPr/>
          </p:nvSpPr>
          <p:spPr>
            <a:xfrm>
              <a:off x="4270746" y="4349223"/>
              <a:ext cx="47434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700" dirty="0">
                  <a:solidFill>
                    <a:srgbClr val="66BB6A"/>
                  </a:solidFill>
                  <a:cs typeface="+mn-ea"/>
                  <a:sym typeface="+mn-lt"/>
                </a:rPr>
                <a:t>Credit to: http://</a:t>
              </a:r>
              <a:r>
                <a:rPr lang="en-US" altLang="zh-CN" sz="700" dirty="0" err="1">
                  <a:solidFill>
                    <a:srgbClr val="66BB6A"/>
                  </a:solidFill>
                  <a:cs typeface="+mn-ea"/>
                  <a:sym typeface="+mn-lt"/>
                </a:rPr>
                <a:t>www.hkzbai.com</a:t>
              </a:r>
              <a:r>
                <a:rPr lang="en-US" altLang="zh-CN" sz="700" dirty="0">
                  <a:solidFill>
                    <a:srgbClr val="66BB6A"/>
                  </a:solidFill>
                  <a:cs typeface="+mn-ea"/>
                  <a:sym typeface="+mn-lt"/>
                </a:rPr>
                <a:t>/show-10-51-1.html</a:t>
              </a:r>
              <a:endParaRPr lang="zh-CN" altLang="en-US" sz="700" dirty="0">
                <a:solidFill>
                  <a:srgbClr val="66BB6A"/>
                </a:solidFill>
                <a:cs typeface="+mn-ea"/>
                <a:sym typeface="+mn-lt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29B0326-8F46-4846-B2D7-B91B4A1A1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253044"/>
              <a:ext cx="2756348" cy="302189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ED5A97C-D907-1D4D-892E-8D77D1BA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6333" y="1442111"/>
              <a:ext cx="3804099" cy="2929839"/>
            </a:xfrm>
            <a:prstGeom prst="rect">
              <a:avLst/>
            </a:prstGeom>
          </p:spPr>
        </p:pic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6BF5DEA0-3680-1443-868F-7B4DDD1884DE}"/>
                </a:ext>
              </a:extLst>
            </p:cNvPr>
            <p:cNvSpPr txBox="1"/>
            <p:nvPr/>
          </p:nvSpPr>
          <p:spPr>
            <a:xfrm>
              <a:off x="0" y="4349224"/>
              <a:ext cx="47434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700" dirty="0">
                  <a:solidFill>
                    <a:srgbClr val="66BB6A"/>
                  </a:solidFill>
                  <a:cs typeface="+mn-ea"/>
                  <a:sym typeface="+mn-lt"/>
                </a:rPr>
                <a:t>Credit to: https://</a:t>
              </a:r>
              <a:r>
                <a:rPr lang="en-US" altLang="zh-CN" sz="700" dirty="0" err="1">
                  <a:solidFill>
                    <a:srgbClr val="66BB6A"/>
                  </a:solidFill>
                  <a:cs typeface="+mn-ea"/>
                  <a:sym typeface="+mn-lt"/>
                </a:rPr>
                <a:t>baike.baidu.com</a:t>
              </a:r>
              <a:r>
                <a:rPr lang="en-US" altLang="zh-CN" sz="700" dirty="0">
                  <a:solidFill>
                    <a:srgbClr val="66BB6A"/>
                  </a:solidFill>
                  <a:cs typeface="+mn-ea"/>
                  <a:sym typeface="+mn-lt"/>
                </a:rPr>
                <a:t>/pic/</a:t>
              </a:r>
              <a:r>
                <a:rPr lang="zh-CN" altLang="en-US" sz="700" dirty="0">
                  <a:solidFill>
                    <a:srgbClr val="66BB6A"/>
                  </a:solidFill>
                  <a:cs typeface="+mn-ea"/>
                  <a:sym typeface="+mn-lt"/>
                </a:rPr>
                <a:t>全球定位系统</a:t>
              </a:r>
              <a:r>
                <a:rPr lang="en-US" altLang="zh-CN" sz="700" dirty="0">
                  <a:solidFill>
                    <a:srgbClr val="66BB6A"/>
                  </a:solidFill>
                  <a:cs typeface="+mn-ea"/>
                  <a:sym typeface="+mn-lt"/>
                </a:rPr>
                <a:t>/1240960</a:t>
              </a:r>
              <a:endParaRPr lang="zh-CN" altLang="en-US" sz="700" dirty="0">
                <a:solidFill>
                  <a:srgbClr val="66BB6A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654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Problem description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F238AA7-9986-7C48-9E18-3D0BF5449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63638"/>
            <a:ext cx="6614865" cy="34190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B1E22ED-B84F-794E-8705-F36716657518}"/>
              </a:ext>
            </a:extLst>
          </p:cNvPr>
          <p:cNvSpPr txBox="1"/>
          <p:nvPr/>
        </p:nvSpPr>
        <p:spPr>
          <a:xfrm>
            <a:off x="-108520" y="779468"/>
            <a:ext cx="8569664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Received Signal Strength Indication (RSSI)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Positional information with varying time</a:t>
            </a:r>
            <a:endParaRPr lang="zh-CN" altLang="en-US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936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>
            <a:extLst>
              <a:ext uri="{FF2B5EF4-FFF2-40B4-BE49-F238E27FC236}">
                <a16:creationId xmlns:a16="http://schemas.microsoft.com/office/drawing/2014/main" id="{CF164994-44A4-A248-B347-2034DE74802B}"/>
              </a:ext>
            </a:extLst>
          </p:cNvPr>
          <p:cNvSpPr/>
          <p:nvPr/>
        </p:nvSpPr>
        <p:spPr>
          <a:xfrm>
            <a:off x="4412294" y="1511299"/>
            <a:ext cx="3626156" cy="3419484"/>
          </a:xfrm>
          <a:prstGeom prst="roundRect">
            <a:avLst>
              <a:gd name="adj" fmla="val 268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CF164994-44A4-A248-B347-2034DE74802B}"/>
              </a:ext>
            </a:extLst>
          </p:cNvPr>
          <p:cNvSpPr/>
          <p:nvPr/>
        </p:nvSpPr>
        <p:spPr>
          <a:xfrm>
            <a:off x="899592" y="1529318"/>
            <a:ext cx="3102099" cy="3401465"/>
          </a:xfrm>
          <a:prstGeom prst="roundRect">
            <a:avLst>
              <a:gd name="adj" fmla="val 268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600" b="1" dirty="0">
                <a:latin typeface="+mn-lt"/>
                <a:ea typeface="+mn-ea"/>
                <a:cs typeface="+mn-ea"/>
                <a:sym typeface="+mn-lt"/>
              </a:rPr>
              <a:t>Motivation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AAD4FE-3C0F-4363-8764-D8DAD31613CB}"/>
              </a:ext>
            </a:extLst>
          </p:cNvPr>
          <p:cNvSpPr txBox="1"/>
          <p:nvPr/>
        </p:nvSpPr>
        <p:spPr>
          <a:xfrm>
            <a:off x="1347860" y="1453532"/>
            <a:ext cx="2248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Triangulation/Trilateration </a:t>
            </a:r>
          </a:p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E5D6822-AD5A-42A4-8278-F690A7AAE5F4}"/>
              </a:ext>
            </a:extLst>
          </p:cNvPr>
          <p:cNvSpPr txBox="1"/>
          <p:nvPr/>
        </p:nvSpPr>
        <p:spPr>
          <a:xfrm>
            <a:off x="5652120" y="141962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Fingerprint</a:t>
            </a:r>
            <a:r>
              <a:rPr lang="en-US" altLang="zh-CN" dirty="0">
                <a:cs typeface="+mn-ea"/>
                <a:sym typeface="+mn-lt"/>
              </a:rPr>
              <a:t>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0F52B07-B988-48AB-B1EB-ACFC201FB992}"/>
              </a:ext>
            </a:extLst>
          </p:cNvPr>
          <p:cNvSpPr txBox="1"/>
          <p:nvPr/>
        </p:nvSpPr>
        <p:spPr>
          <a:xfrm>
            <a:off x="-222000" y="699542"/>
            <a:ext cx="9474519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RSSI is inversely proportional to the distance to the power of a path loss exponent.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Wi-Fi fingerprinting is usually conducted in two phases: an offline survey and an online query.</a:t>
            </a:r>
            <a:endParaRPr lang="zh-CN" altLang="en-US" sz="1600" dirty="0"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491E6E-62AB-0445-8BBD-6E037D93B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25" y="1696300"/>
            <a:ext cx="3029032" cy="14401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84D2D3-1768-514C-B399-7BBDCE48E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779662"/>
            <a:ext cx="2580027" cy="15597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BF350F-4D08-CC46-B0EF-756129264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7385" y="3435846"/>
            <a:ext cx="1842739" cy="13794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2C2E76D-EFEC-AD4B-ACF8-77C6F10F3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160" y="3436583"/>
            <a:ext cx="1559153" cy="143942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F6570B6-AB6E-9C4E-813A-DE2FC3EA1D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365" y="3326173"/>
            <a:ext cx="1535483" cy="154983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738ECC2C-311D-CB41-A25E-1009D3CB5601}"/>
              </a:ext>
            </a:extLst>
          </p:cNvPr>
          <p:cNvSpPr/>
          <p:nvPr/>
        </p:nvSpPr>
        <p:spPr>
          <a:xfrm>
            <a:off x="534662" y="3086481"/>
            <a:ext cx="391756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rgbClr val="66BB6A"/>
                </a:solidFill>
                <a:cs typeface="+mn-ea"/>
                <a:sym typeface="+mn-lt"/>
              </a:rPr>
              <a:t>Credit to: </a:t>
            </a:r>
            <a:r>
              <a:rPr lang="en-US" altLang="zh-CN" sz="800" dirty="0" err="1">
                <a:solidFill>
                  <a:srgbClr val="66BB6A"/>
                </a:solidFill>
                <a:cs typeface="+mn-ea"/>
                <a:sym typeface="+mn-lt"/>
              </a:rPr>
              <a:t>Ilci</a:t>
            </a:r>
            <a:r>
              <a:rPr lang="en-US" altLang="zh-CN" sz="800" dirty="0">
                <a:solidFill>
                  <a:srgbClr val="66BB6A"/>
                </a:solidFill>
                <a:cs typeface="+mn-ea"/>
                <a:sym typeface="+mn-lt"/>
              </a:rPr>
              <a:t> et al. “Trilateration Technique for </a:t>
            </a:r>
            <a:r>
              <a:rPr lang="en-US" altLang="zh-CN" sz="800" dirty="0" err="1">
                <a:solidFill>
                  <a:srgbClr val="66BB6A"/>
                </a:solidFill>
                <a:cs typeface="+mn-ea"/>
                <a:sym typeface="+mn-lt"/>
              </a:rPr>
              <a:t>WiFi</a:t>
            </a:r>
            <a:r>
              <a:rPr lang="en-US" altLang="zh-CN" sz="800" dirty="0">
                <a:solidFill>
                  <a:srgbClr val="66BB6A"/>
                </a:solidFill>
                <a:cs typeface="+mn-ea"/>
                <a:sym typeface="+mn-lt"/>
              </a:rPr>
              <a:t>-Based Indoor Localization”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F1287A2-22CB-7644-BB06-D184CE3BBAA8}"/>
              </a:ext>
            </a:extLst>
          </p:cNvPr>
          <p:cNvSpPr/>
          <p:nvPr/>
        </p:nvSpPr>
        <p:spPr>
          <a:xfrm>
            <a:off x="426870" y="4850450"/>
            <a:ext cx="3917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rgbClr val="66BB6A"/>
                </a:solidFill>
                <a:cs typeface="+mn-ea"/>
                <a:sym typeface="+mn-lt"/>
              </a:rPr>
              <a:t>Credit to: Lee et al. “Random forest and </a:t>
            </a:r>
            <a:r>
              <a:rPr lang="en-US" altLang="zh-CN" sz="800" dirty="0" err="1">
                <a:solidFill>
                  <a:srgbClr val="66BB6A"/>
                </a:solidFill>
                <a:cs typeface="+mn-ea"/>
                <a:sym typeface="+mn-lt"/>
              </a:rPr>
              <a:t>WiFi</a:t>
            </a:r>
            <a:r>
              <a:rPr lang="en-US" altLang="zh-CN" sz="800" dirty="0">
                <a:solidFill>
                  <a:srgbClr val="66BB6A"/>
                </a:solidFill>
                <a:cs typeface="+mn-ea"/>
                <a:sym typeface="+mn-lt"/>
              </a:rPr>
              <a:t> fingerprint‐based indoor location recognition system using smart watch </a:t>
            </a:r>
          </a:p>
          <a:p>
            <a:pPr algn="ctr"/>
            <a:r>
              <a:rPr lang="en-US" altLang="zh-CN" sz="800" dirty="0">
                <a:solidFill>
                  <a:srgbClr val="66BB6A"/>
                </a:solidFill>
                <a:cs typeface="+mn-ea"/>
                <a:sym typeface="+mn-lt"/>
              </a:rPr>
              <a:t>”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D0FA0B4-B0CA-0C4F-9CCD-FCF80817EFBD}"/>
              </a:ext>
            </a:extLst>
          </p:cNvPr>
          <p:cNvSpPr/>
          <p:nvPr/>
        </p:nvSpPr>
        <p:spPr>
          <a:xfrm>
            <a:off x="3635184" y="3250816"/>
            <a:ext cx="547332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rgbClr val="66BB6A"/>
                </a:solidFill>
                <a:cs typeface="+mn-ea"/>
                <a:sym typeface="+mn-lt"/>
              </a:rPr>
              <a:t>Credit to: </a:t>
            </a:r>
            <a:r>
              <a:rPr lang="en-US" altLang="zh-CN" sz="800" dirty="0" err="1">
                <a:solidFill>
                  <a:srgbClr val="66BB6A"/>
                </a:solidFill>
                <a:cs typeface="+mn-ea"/>
                <a:sym typeface="+mn-lt"/>
              </a:rPr>
              <a:t>Khokhar</a:t>
            </a:r>
            <a:r>
              <a:rPr lang="en-US" altLang="zh-CN" sz="800" dirty="0">
                <a:solidFill>
                  <a:srgbClr val="66BB6A"/>
                </a:solidFill>
                <a:cs typeface="+mn-ea"/>
                <a:sym typeface="+mn-lt"/>
              </a:rPr>
              <a:t> et al. “Machine Learning-Based Indoor Localization using Wi-Fi and Smartphone”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5B52A36-0683-3548-AAD4-9F22C57631C3}"/>
              </a:ext>
            </a:extLst>
          </p:cNvPr>
          <p:cNvSpPr/>
          <p:nvPr/>
        </p:nvSpPr>
        <p:spPr>
          <a:xfrm>
            <a:off x="4266590" y="4829692"/>
            <a:ext cx="3917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rgbClr val="66BB6A"/>
                </a:solidFill>
                <a:cs typeface="+mn-ea"/>
                <a:sym typeface="+mn-lt"/>
              </a:rPr>
              <a:t>Credit to: He et al. “Wi-Fi Fingerprint-Based Indoor Positioning: </a:t>
            </a:r>
          </a:p>
          <a:p>
            <a:pPr algn="ctr"/>
            <a:r>
              <a:rPr lang="en-US" altLang="zh-CN" sz="800" dirty="0">
                <a:solidFill>
                  <a:srgbClr val="66BB6A"/>
                </a:solidFill>
                <a:cs typeface="+mn-ea"/>
                <a:sym typeface="+mn-lt"/>
              </a:rPr>
              <a:t>Recent Advances and Comparisons </a:t>
            </a:r>
          </a:p>
          <a:p>
            <a:pPr algn="ctr"/>
            <a:r>
              <a:rPr lang="en-US" altLang="zh-CN" sz="800" dirty="0">
                <a:solidFill>
                  <a:srgbClr val="66BB6A"/>
                </a:solidFill>
                <a:cs typeface="+mn-ea"/>
                <a:sym typeface="+mn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812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600" b="1" dirty="0">
                <a:latin typeface="+mn-lt"/>
                <a:ea typeface="+mn-ea"/>
                <a:cs typeface="+mn-ea"/>
                <a:sym typeface="+mn-lt"/>
              </a:rPr>
              <a:t>Motivation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0F52B07-B988-48AB-B1EB-ACFC201FB992}"/>
              </a:ext>
            </a:extLst>
          </p:cNvPr>
          <p:cNvSpPr txBox="1"/>
          <p:nvPr/>
        </p:nvSpPr>
        <p:spPr>
          <a:xfrm>
            <a:off x="-222000" y="736195"/>
            <a:ext cx="9474519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RSSI is inversely proportional to the distance to the power of a path loss exponent.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D2048B8-BF38-AB44-AC89-EE8E321D2776}"/>
              </a:ext>
            </a:extLst>
          </p:cNvPr>
          <p:cNvSpPr/>
          <p:nvPr/>
        </p:nvSpPr>
        <p:spPr>
          <a:xfrm>
            <a:off x="611560" y="1203598"/>
            <a:ext cx="1656184" cy="36004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Lognormal model</a:t>
            </a:r>
            <a:endParaRPr kumimoji="1"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1413C5D-156C-4447-B535-B9C743BC9013}"/>
                  </a:ext>
                </a:extLst>
              </p:cNvPr>
              <p:cNvSpPr txBox="1"/>
              <p:nvPr/>
            </p:nvSpPr>
            <p:spPr>
              <a:xfrm>
                <a:off x="2411760" y="1341081"/>
                <a:ext cx="4045595" cy="572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dBm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1413C5D-156C-4447-B535-B9C743BC9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341081"/>
                <a:ext cx="4045595" cy="572977"/>
              </a:xfrm>
              <a:prstGeom prst="rect">
                <a:avLst/>
              </a:prstGeom>
              <a:blipFill>
                <a:blip r:embed="rId3"/>
                <a:stretch>
                  <a:fillRect l="-627" t="-2174" r="-1567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圆角矩形 23">
            <a:extLst>
              <a:ext uri="{FF2B5EF4-FFF2-40B4-BE49-F238E27FC236}">
                <a16:creationId xmlns:a16="http://schemas.microsoft.com/office/drawing/2014/main" id="{7207BA88-D9BA-8A45-9655-A0BC0B9FB8EE}"/>
              </a:ext>
            </a:extLst>
          </p:cNvPr>
          <p:cNvSpPr/>
          <p:nvPr/>
        </p:nvSpPr>
        <p:spPr>
          <a:xfrm>
            <a:off x="611560" y="2067694"/>
            <a:ext cx="1656184" cy="36004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/>
              <a:t>Frii’s</a:t>
            </a:r>
            <a:r>
              <a:rPr kumimoji="1" lang="en-US" altLang="zh-CN" sz="1400" dirty="0"/>
              <a:t> formula</a:t>
            </a:r>
            <a:endParaRPr kumimoji="1"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3BF6037-1AA9-0041-B378-107771D3CC35}"/>
                  </a:ext>
                </a:extLst>
              </p:cNvPr>
              <p:cNvSpPr txBox="1"/>
              <p:nvPr/>
            </p:nvSpPr>
            <p:spPr>
              <a:xfrm>
                <a:off x="2411759" y="2271788"/>
                <a:ext cx="241187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dB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=20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3BF6037-1AA9-0041-B378-107771D3C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59" y="2271788"/>
                <a:ext cx="2411879" cy="525978"/>
              </a:xfrm>
              <a:prstGeom prst="rect">
                <a:avLst/>
              </a:prstGeom>
              <a:blipFill>
                <a:blip r:embed="rId4"/>
                <a:stretch>
                  <a:fillRect l="-1047" t="-2381" r="-1047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圆角矩形 25">
            <a:extLst>
              <a:ext uri="{FF2B5EF4-FFF2-40B4-BE49-F238E27FC236}">
                <a16:creationId xmlns:a16="http://schemas.microsoft.com/office/drawing/2014/main" id="{A8E3E16B-C1C6-6B46-AB79-28D827FB2CCE}"/>
              </a:ext>
            </a:extLst>
          </p:cNvPr>
          <p:cNvSpPr/>
          <p:nvPr/>
        </p:nvSpPr>
        <p:spPr>
          <a:xfrm>
            <a:off x="611560" y="2859782"/>
            <a:ext cx="1656184" cy="36004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FSPL</a:t>
            </a:r>
            <a:endParaRPr kumimoji="1"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4ACBE10-732F-0443-AD57-4421A995EF38}"/>
                  </a:ext>
                </a:extLst>
              </p:cNvPr>
              <p:cNvSpPr txBox="1"/>
              <p:nvPr/>
            </p:nvSpPr>
            <p:spPr>
              <a:xfrm>
                <a:off x="2339752" y="3219822"/>
                <a:ext cx="43321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dBm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=20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+20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−22.55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4ACBE10-732F-0443-AD57-4421A995E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3219822"/>
                <a:ext cx="4332148" cy="276999"/>
              </a:xfrm>
              <a:prstGeom prst="rect">
                <a:avLst/>
              </a:prstGeom>
              <a:blipFill>
                <a:blip r:embed="rId5"/>
                <a:stretch>
                  <a:fillRect l="-585" r="-877" b="-4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572DCF2-AFDF-FF4E-8E3D-D0DF1729522F}"/>
              </a:ext>
            </a:extLst>
          </p:cNvPr>
          <p:cNvCxnSpPr>
            <a:cxnSpLocks/>
          </p:cNvCxnSpPr>
          <p:nvPr/>
        </p:nvCxnSpPr>
        <p:spPr>
          <a:xfrm>
            <a:off x="396000" y="3723878"/>
            <a:ext cx="820844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5E5A0C1-0FD1-E54D-B73A-C2587C9D0003}"/>
                  </a:ext>
                </a:extLst>
              </p:cNvPr>
              <p:cNvSpPr txBox="1"/>
              <p:nvPr/>
            </p:nvSpPr>
            <p:spPr>
              <a:xfrm>
                <a:off x="827584" y="4203411"/>
                <a:ext cx="2458750" cy="291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where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5E5A0C1-0FD1-E54D-B73A-C2587C9D0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203411"/>
                <a:ext cx="2458750" cy="291939"/>
              </a:xfrm>
              <a:prstGeom prst="rect">
                <a:avLst/>
              </a:prstGeom>
              <a:blipFill>
                <a:blip r:embed="rId6"/>
                <a:stretch>
                  <a:fillRect l="-1026" t="-16667" r="-102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0CFDFC1-BEEE-C846-85F4-8DBDA4A322F6}"/>
                  </a:ext>
                </a:extLst>
              </p:cNvPr>
              <p:cNvSpPr txBox="1"/>
              <p:nvPr/>
            </p:nvSpPr>
            <p:spPr>
              <a:xfrm>
                <a:off x="3286334" y="4074298"/>
                <a:ext cx="3217676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point</m:t>
                              </m:r>
                              <m: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LOS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point</m:t>
                              </m:r>
                              <m: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NLOS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CN" dirty="0"/>
                  <a:t>, and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0CFDFC1-BEEE-C846-85F4-8DBDA4A32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334" y="4074298"/>
                <a:ext cx="3217676" cy="617861"/>
              </a:xfrm>
              <a:prstGeom prst="rect">
                <a:avLst/>
              </a:prstGeom>
              <a:blipFill>
                <a:blip r:embed="rId7"/>
                <a:stretch>
                  <a:fillRect l="-21260" t="-228571" r="-3150" b="-3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1B01949-80FE-A84E-98EF-5975CFBD7635}"/>
                  </a:ext>
                </a:extLst>
              </p:cNvPr>
              <p:cNvSpPr/>
              <p:nvPr/>
            </p:nvSpPr>
            <p:spPr>
              <a:xfrm>
                <a:off x="6372200" y="4218642"/>
                <a:ext cx="14008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1B01949-80FE-A84E-98EF-5975CFBD76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218642"/>
                <a:ext cx="1400896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708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>
            <a:extLst>
              <a:ext uri="{FF2B5EF4-FFF2-40B4-BE49-F238E27FC236}">
                <a16:creationId xmlns:a16="http://schemas.microsoft.com/office/drawing/2014/main" id="{8EE5B99A-0976-1A46-BBD6-5FE7300DCF47}"/>
              </a:ext>
            </a:extLst>
          </p:cNvPr>
          <p:cNvSpPr/>
          <p:nvPr/>
        </p:nvSpPr>
        <p:spPr>
          <a:xfrm>
            <a:off x="396000" y="1145059"/>
            <a:ext cx="8424471" cy="3946971"/>
          </a:xfrm>
          <a:prstGeom prst="roundRect">
            <a:avLst>
              <a:gd name="adj" fmla="val 4808"/>
            </a:avLst>
          </a:prstGeom>
          <a:solidFill>
            <a:srgbClr val="F5F5F5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Our Solution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0999E4B-22AD-4265-AADA-383D1A504D62}"/>
              </a:ext>
            </a:extLst>
          </p:cNvPr>
          <p:cNvSpPr txBox="1"/>
          <p:nvPr/>
        </p:nvSpPr>
        <p:spPr>
          <a:xfrm>
            <a:off x="-173067" y="729048"/>
            <a:ext cx="8268078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cs typeface="+mn-ea"/>
                <a:sym typeface="+mn-lt"/>
              </a:rPr>
              <a:t>Our </a:t>
            </a:r>
            <a:r>
              <a:rPr lang="en-US" altLang="zh-CN" sz="1600" dirty="0">
                <a:cs typeface="+mn-ea"/>
                <a:sym typeface="+mn-lt"/>
              </a:rPr>
              <a:t>solution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includes of four key steps.</a:t>
            </a:r>
            <a:endParaRPr lang="zh-CN" altLang="en-US" sz="1600" dirty="0">
              <a:cs typeface="+mn-ea"/>
              <a:sym typeface="+mn-lt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41973C3-6421-5143-A8F2-C59BB74A6990}"/>
              </a:ext>
            </a:extLst>
          </p:cNvPr>
          <p:cNvGrpSpPr/>
          <p:nvPr/>
        </p:nvGrpSpPr>
        <p:grpSpPr>
          <a:xfrm>
            <a:off x="445979" y="1347614"/>
            <a:ext cx="8422585" cy="3060681"/>
            <a:chOff x="995763" y="1320203"/>
            <a:chExt cx="8422585" cy="3060681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8FDC66D-51F9-E744-A756-70D936BDB244}"/>
                </a:ext>
              </a:extLst>
            </p:cNvPr>
            <p:cNvSpPr txBox="1"/>
            <p:nvPr/>
          </p:nvSpPr>
          <p:spPr>
            <a:xfrm>
              <a:off x="1043856" y="1320203"/>
              <a:ext cx="7992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cs typeface="+mn-ea"/>
                  <a:sym typeface="+mn-lt"/>
                </a:rPr>
                <a:t>        Data Provided                  Location Estimation                   Evaluation        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箭头: 五边形 11">
              <a:extLst>
                <a:ext uri="{FF2B5EF4-FFF2-40B4-BE49-F238E27FC236}">
                  <a16:creationId xmlns:a16="http://schemas.microsoft.com/office/drawing/2014/main" id="{29F2EF0E-A26B-F541-B08C-270CD3AF3FFB}"/>
                </a:ext>
              </a:extLst>
            </p:cNvPr>
            <p:cNvSpPr/>
            <p:nvPr/>
          </p:nvSpPr>
          <p:spPr>
            <a:xfrm>
              <a:off x="3638620" y="2602974"/>
              <a:ext cx="720080" cy="1730565"/>
            </a:xfrm>
            <a:prstGeom prst="homePlate">
              <a:avLst>
                <a:gd name="adj" fmla="val 100000"/>
              </a:avLst>
            </a:prstGeom>
            <a:solidFill>
              <a:srgbClr val="66BB6A"/>
            </a:solidFill>
            <a:ln>
              <a:solidFill>
                <a:srgbClr val="66B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29" name="直接连接符 13">
              <a:extLst>
                <a:ext uri="{FF2B5EF4-FFF2-40B4-BE49-F238E27FC236}">
                  <a16:creationId xmlns:a16="http://schemas.microsoft.com/office/drawing/2014/main" id="{5F6256C2-1F95-AA49-8F60-3BBC8FB28CE9}"/>
                </a:ext>
              </a:extLst>
            </p:cNvPr>
            <p:cNvCxnSpPr>
              <a:cxnSpLocks/>
            </p:cNvCxnSpPr>
            <p:nvPr/>
          </p:nvCxnSpPr>
          <p:spPr>
            <a:xfrm>
              <a:off x="1043856" y="1779662"/>
              <a:ext cx="7776616" cy="0"/>
            </a:xfrm>
            <a:prstGeom prst="line">
              <a:avLst/>
            </a:prstGeom>
            <a:ln w="28575">
              <a:tailEnd type="stealth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6943949-21DC-2248-A9BE-5233F6449732}"/>
                </a:ext>
              </a:extLst>
            </p:cNvPr>
            <p:cNvSpPr txBox="1"/>
            <p:nvPr/>
          </p:nvSpPr>
          <p:spPr>
            <a:xfrm>
              <a:off x="3600072" y="3336427"/>
              <a:ext cx="7024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Modeling</a:t>
              </a:r>
              <a:endParaRPr lang="zh-CN" altLang="en-US" sz="1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箭头: 五边形 17">
              <a:extLst>
                <a:ext uri="{FF2B5EF4-FFF2-40B4-BE49-F238E27FC236}">
                  <a16:creationId xmlns:a16="http://schemas.microsoft.com/office/drawing/2014/main" id="{6FC586C5-F67A-6543-A889-ADED54D75589}"/>
                </a:ext>
              </a:extLst>
            </p:cNvPr>
            <p:cNvSpPr/>
            <p:nvPr/>
          </p:nvSpPr>
          <p:spPr>
            <a:xfrm>
              <a:off x="6528484" y="2650319"/>
              <a:ext cx="720080" cy="1730565"/>
            </a:xfrm>
            <a:prstGeom prst="homePlate">
              <a:avLst>
                <a:gd name="adj" fmla="val 100000"/>
              </a:avLst>
            </a:prstGeom>
            <a:solidFill>
              <a:srgbClr val="66BB6A"/>
            </a:solidFill>
            <a:ln>
              <a:solidFill>
                <a:srgbClr val="66B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827CADD-04C0-174E-895C-A3B9DB879515}"/>
                </a:ext>
              </a:extLst>
            </p:cNvPr>
            <p:cNvSpPr txBox="1"/>
            <p:nvPr/>
          </p:nvSpPr>
          <p:spPr>
            <a:xfrm>
              <a:off x="6472683" y="3324642"/>
              <a:ext cx="9071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Statistics</a:t>
              </a:r>
              <a:endParaRPr lang="zh-CN" altLang="en-US" sz="1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381C745-5F27-084C-BFC0-7048519988BB}"/>
                </a:ext>
              </a:extLst>
            </p:cNvPr>
            <p:cNvSpPr txBox="1"/>
            <p:nvPr/>
          </p:nvSpPr>
          <p:spPr>
            <a:xfrm>
              <a:off x="7347768" y="3245664"/>
              <a:ext cx="2070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cs typeface="+mn-ea"/>
                  <a:sym typeface="+mn-lt"/>
                </a:rPr>
                <a:t>Mean error (m)</a:t>
              </a:r>
            </a:p>
            <a:p>
              <a:r>
                <a:rPr lang="en-US" altLang="zh-CN" sz="1400" dirty="0">
                  <a:cs typeface="+mn-ea"/>
                  <a:sym typeface="+mn-lt"/>
                </a:rPr>
                <a:t>Maximum error (m)</a:t>
              </a:r>
              <a:endParaRPr lang="zh-CN" altLang="en-US" dirty="0">
                <a:cs typeface="+mn-ea"/>
                <a:sym typeface="+mn-lt"/>
              </a:endParaRP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D27A4A2A-2101-AE46-A3C1-F799BAB2E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83"/>
            <a:stretch/>
          </p:blipFill>
          <p:spPr>
            <a:xfrm>
              <a:off x="995763" y="2836097"/>
              <a:ext cx="380800" cy="644346"/>
            </a:xfrm>
            <a:prstGeom prst="rect">
              <a:avLst/>
            </a:prstGeom>
            <a:noFill/>
          </p:spPr>
        </p:pic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A6E71277-0444-F448-83AA-A290610BA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131911"/>
            <a:ext cx="2285571" cy="727871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E3498D3-E82F-8942-A498-185CA974F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464" y="3291830"/>
            <a:ext cx="2092688" cy="14261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635E56-64E2-464A-9564-70FD73C12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5556" y="1854879"/>
            <a:ext cx="2041989" cy="1418196"/>
          </a:xfrm>
          <a:prstGeom prst="rect">
            <a:avLst/>
          </a:prstGeom>
        </p:spPr>
      </p:pic>
      <p:sp>
        <p:nvSpPr>
          <p:cNvPr id="45" name="箭头: 五边形 11">
            <a:extLst>
              <a:ext uri="{FF2B5EF4-FFF2-40B4-BE49-F238E27FC236}">
                <a16:creationId xmlns:a16="http://schemas.microsoft.com/office/drawing/2014/main" id="{B054EC86-607D-0848-BE67-3DDCD51FEBCA}"/>
              </a:ext>
            </a:extLst>
          </p:cNvPr>
          <p:cNvSpPr/>
          <p:nvPr/>
        </p:nvSpPr>
        <p:spPr>
          <a:xfrm rot="5400000">
            <a:off x="1496721" y="2426547"/>
            <a:ext cx="720080" cy="1730565"/>
          </a:xfrm>
          <a:prstGeom prst="homePlate">
            <a:avLst>
              <a:gd name="adj" fmla="val 100000"/>
            </a:avLst>
          </a:prstGeom>
          <a:solidFill>
            <a:srgbClr val="66BB6A"/>
          </a:solidFill>
          <a:ln>
            <a:solidFill>
              <a:srgbClr val="66BB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A817D6E-DD81-5149-91C5-F77D33267B4E}"/>
              </a:ext>
            </a:extLst>
          </p:cNvPr>
          <p:cNvSpPr txBox="1"/>
          <p:nvPr/>
        </p:nvSpPr>
        <p:spPr>
          <a:xfrm>
            <a:off x="1463438" y="3117617"/>
            <a:ext cx="876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Processing</a:t>
            </a:r>
            <a:endParaRPr lang="zh-CN" altLang="en-US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42BB998F-9F6C-D745-B841-88E9093285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2" y="3862746"/>
            <a:ext cx="2564744" cy="2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9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B99E766-3AEB-4D5F-A37F-C4BA00A8D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67494"/>
            <a:ext cx="8497192" cy="308506"/>
          </a:xfrm>
        </p:spPr>
        <p:txBody>
          <a:bodyPr/>
          <a:lstStyle/>
          <a:p>
            <a:br>
              <a:rPr lang="en-US" altLang="zh-CN" sz="2600" b="1" dirty="0">
                <a:latin typeface="+mn-lt"/>
                <a:ea typeface="+mn-ea"/>
                <a:cs typeface="+mn-ea"/>
                <a:sym typeface="+mn-lt"/>
              </a:rPr>
            </a:br>
            <a:br>
              <a:rPr lang="zh-CN" altLang="en-US" sz="2600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2600" b="1" dirty="0">
                <a:latin typeface="+mn-lt"/>
                <a:ea typeface="+mn-ea"/>
                <a:cs typeface="+mn-ea"/>
                <a:sym typeface="+mn-lt"/>
              </a:rPr>
              <a:t>Our Solution </a:t>
            </a:r>
            <a:r>
              <a:rPr lang="en-US" altLang="zh-CN" sz="2600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Data Processing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8181AA4-9C9D-0941-A46C-900D0CD94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9" y="1883917"/>
            <a:ext cx="3704948" cy="19898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EE4516-61B0-7E42-A1C6-C1F8423AC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95" y="1626618"/>
            <a:ext cx="3671976" cy="25044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5E28E31-76AE-9B41-A740-E0844DF6C07B}"/>
                  </a:ext>
                </a:extLst>
              </p:cNvPr>
              <p:cNvSpPr txBox="1"/>
              <p:nvPr/>
            </p:nvSpPr>
            <p:spPr>
              <a:xfrm>
                <a:off x="-173067" y="729048"/>
                <a:ext cx="8268078" cy="7853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cs typeface="+mn-ea"/>
                    <a:sym typeface="+mn-lt"/>
                  </a:rPr>
                  <a:t>The distribution of the verification data resembles that of the training data.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cs typeface="+mn-ea"/>
                    <a:sym typeface="+mn-lt"/>
                  </a:rPr>
                  <a:t>The RSSI strength is linear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zh-CN" altLang="en-US" sz="1600" dirty="0"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5E28E31-76AE-9B41-A740-E0844DF6C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3067" y="729048"/>
                <a:ext cx="8268078" cy="785343"/>
              </a:xfrm>
              <a:prstGeom prst="rect">
                <a:avLst/>
              </a:prstGeom>
              <a:blipFill>
                <a:blip r:embed="rId5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276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B99E766-3AEB-4D5F-A37F-C4BA00A8D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67494"/>
            <a:ext cx="8497192" cy="308506"/>
          </a:xfrm>
        </p:spPr>
        <p:txBody>
          <a:bodyPr/>
          <a:lstStyle/>
          <a:p>
            <a:br>
              <a:rPr lang="en-US" altLang="zh-CN" sz="2600" b="1" dirty="0">
                <a:latin typeface="+mn-lt"/>
                <a:ea typeface="+mn-ea"/>
                <a:cs typeface="+mn-ea"/>
                <a:sym typeface="+mn-lt"/>
              </a:rPr>
            </a:br>
            <a:br>
              <a:rPr lang="zh-CN" altLang="en-US" sz="2600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2600" b="1" dirty="0">
                <a:latin typeface="+mn-lt"/>
                <a:ea typeface="+mn-ea"/>
                <a:cs typeface="+mn-ea"/>
                <a:sym typeface="+mn-lt"/>
              </a:rPr>
              <a:t>Our Solution </a:t>
            </a:r>
            <a:r>
              <a:rPr lang="en-US" altLang="zh-CN" sz="2600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Data Processing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17FD4A-3B81-A74C-A521-2FD2315C4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8" y="1491630"/>
            <a:ext cx="8801100" cy="2324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A44CB75-EBDC-9342-8525-0FF2F23A1317}"/>
              </a:ext>
            </a:extLst>
          </p:cNvPr>
          <p:cNvSpPr txBox="1"/>
          <p:nvPr/>
        </p:nvSpPr>
        <p:spPr>
          <a:xfrm>
            <a:off x="-222000" y="736195"/>
            <a:ext cx="9474519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No. offers little information, Channel contains constant values.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There are duplicated samples, and little fluctuation with time. </a:t>
            </a:r>
          </a:p>
        </p:txBody>
      </p:sp>
    </p:spTree>
    <p:extLst>
      <p:ext uri="{BB962C8B-B14F-4D97-AF65-F5344CB8AC3E}">
        <p14:creationId xmlns:p14="http://schemas.microsoft.com/office/powerpoint/2010/main" val="275681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B99E766-3AEB-4D5F-A37F-C4BA00A8D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67494"/>
            <a:ext cx="8497192" cy="308506"/>
          </a:xfrm>
        </p:spPr>
        <p:txBody>
          <a:bodyPr/>
          <a:lstStyle/>
          <a:p>
            <a:br>
              <a:rPr lang="en-US" altLang="zh-CN" sz="2600" b="1" dirty="0">
                <a:latin typeface="+mn-lt"/>
                <a:ea typeface="+mn-ea"/>
                <a:cs typeface="+mn-ea"/>
                <a:sym typeface="+mn-lt"/>
              </a:rPr>
            </a:br>
            <a:br>
              <a:rPr lang="zh-CN" altLang="en-US" sz="2600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2600" b="1" dirty="0">
                <a:latin typeface="+mn-lt"/>
                <a:ea typeface="+mn-ea"/>
                <a:cs typeface="+mn-ea"/>
                <a:sym typeface="+mn-lt"/>
              </a:rPr>
              <a:t>Our Solution </a:t>
            </a:r>
            <a:r>
              <a:rPr lang="en-US" altLang="zh-CN" sz="2600" dirty="0"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Data Processing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8845A8-75BF-1341-B37C-35FB15A87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51470"/>
            <a:ext cx="3029032" cy="14401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D270C0-83C5-7D41-8DDC-485282D13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" y="1707654"/>
            <a:ext cx="9144000" cy="104526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A7356C8-66D9-CE48-8837-384F55F78EE9}"/>
              </a:ext>
            </a:extLst>
          </p:cNvPr>
          <p:cNvSpPr/>
          <p:nvPr/>
        </p:nvSpPr>
        <p:spPr>
          <a:xfrm>
            <a:off x="1259632" y="1707654"/>
            <a:ext cx="2520280" cy="104526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DCE38C-5089-8142-B2D6-02315C4DDCB0}"/>
              </a:ext>
            </a:extLst>
          </p:cNvPr>
          <p:cNvSpPr/>
          <p:nvPr/>
        </p:nvSpPr>
        <p:spPr>
          <a:xfrm>
            <a:off x="3803542" y="1707654"/>
            <a:ext cx="2640666" cy="1045264"/>
          </a:xfrm>
          <a:prstGeom prst="rect">
            <a:avLst/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6ABFBD-616F-7441-93FF-DDE0762C97E3}"/>
              </a:ext>
            </a:extLst>
          </p:cNvPr>
          <p:cNvSpPr/>
          <p:nvPr/>
        </p:nvSpPr>
        <p:spPr>
          <a:xfrm>
            <a:off x="6467838" y="1707654"/>
            <a:ext cx="2640666" cy="1045264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240AD3-7F1E-6044-A765-3CB6EDD42A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35" y="2968942"/>
            <a:ext cx="5669122" cy="14970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D829CCF-76D9-544E-96EF-A35BBD1E5C8F}"/>
              </a:ext>
            </a:extLst>
          </p:cNvPr>
          <p:cNvSpPr txBox="1"/>
          <p:nvPr/>
        </p:nvSpPr>
        <p:spPr>
          <a:xfrm>
            <a:off x="-222000" y="736195"/>
            <a:ext cx="9474519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cs typeface="+mn-ea"/>
                <a:sym typeface="+mn-lt"/>
              </a:rPr>
              <a:t>Augment data by permute the order the APs.</a:t>
            </a:r>
          </a:p>
        </p:txBody>
      </p:sp>
    </p:spTree>
    <p:extLst>
      <p:ext uri="{BB962C8B-B14F-4D97-AF65-F5344CB8AC3E}">
        <p14:creationId xmlns:p14="http://schemas.microsoft.com/office/powerpoint/2010/main" val="32270742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母版格式.V.0309">
  <a:themeElements>
    <a:clrScheme name="自定义 1-">
      <a:dk1>
        <a:srgbClr val="000000"/>
      </a:dk1>
      <a:lt1>
        <a:srgbClr val="FFFFFF"/>
      </a:lt1>
      <a:dk2>
        <a:srgbClr val="44546A"/>
      </a:dk2>
      <a:lt2>
        <a:srgbClr val="DBEFFE"/>
      </a:lt2>
      <a:accent1>
        <a:srgbClr val="025DA9"/>
      </a:accent1>
      <a:accent2>
        <a:srgbClr val="F47C39"/>
      </a:accent2>
      <a:accent3>
        <a:srgbClr val="6EBF56"/>
      </a:accent3>
      <a:accent4>
        <a:srgbClr val="CDCDCC"/>
      </a:accent4>
      <a:accent5>
        <a:srgbClr val="3674B0"/>
      </a:accent5>
      <a:accent6>
        <a:srgbClr val="41A3D6"/>
      </a:accent6>
      <a:hlink>
        <a:srgbClr val="289BF1"/>
      </a:hlink>
      <a:folHlink>
        <a:srgbClr val="B1AFAF"/>
      </a:folHlink>
    </a:clrScheme>
    <a:fontScheme name="bvdcpnbf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36339</TotalTime>
  <Words>721</Words>
  <Application>Microsoft Macintosh PowerPoint</Application>
  <PresentationFormat>全屏显示(16:9)</PresentationFormat>
  <Paragraphs>130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等线</vt:lpstr>
      <vt:lpstr>宋体</vt:lpstr>
      <vt:lpstr>Microsoft YaHei</vt:lpstr>
      <vt:lpstr>Microsoft YaHei</vt:lpstr>
      <vt:lpstr>LMRoman17</vt:lpstr>
      <vt:lpstr>Open Sans</vt:lpstr>
      <vt:lpstr>Roboto</vt:lpstr>
      <vt:lpstr>Arial</vt:lpstr>
      <vt:lpstr>Calibri</vt:lpstr>
      <vt:lpstr>Cambria Math</vt:lpstr>
      <vt:lpstr>Times New Roman</vt:lpstr>
      <vt:lpstr>Wingdings</vt:lpstr>
      <vt:lpstr>母版格式.V.0309</vt:lpstr>
      <vt:lpstr>Machine Learning Models for Location Estimation Using RSSI of Wireless LAN in NLoS Environment     TeleAILab  2022-Dec-01</vt:lpstr>
      <vt:lpstr>Background</vt:lpstr>
      <vt:lpstr>Problem description</vt:lpstr>
      <vt:lpstr>Motivation</vt:lpstr>
      <vt:lpstr>Motivation</vt:lpstr>
      <vt:lpstr>Our Solution</vt:lpstr>
      <vt:lpstr>  Our Solution – Data Processing</vt:lpstr>
      <vt:lpstr>  Our Solution – Data Processing</vt:lpstr>
      <vt:lpstr>  Our Solution – Data Processing</vt:lpstr>
      <vt:lpstr>  </vt:lpstr>
      <vt:lpstr>  </vt:lpstr>
      <vt:lpstr>Our Solution – Results</vt:lpstr>
      <vt:lpstr>Our Solution – Results</vt:lpstr>
      <vt:lpstr>Outlook</vt:lpstr>
      <vt:lpstr>Thank you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PPT规范及模版</dc:title>
  <dc:subject/>
  <dc:creator>Microsoft Office User</dc:creator>
  <cp:keywords/>
  <dc:description/>
  <cp:lastModifiedBy>MingjieLiao</cp:lastModifiedBy>
  <cp:revision>1509</cp:revision>
  <cp:lastPrinted>2019-07-26T08:39:17Z</cp:lastPrinted>
  <dcterms:created xsi:type="dcterms:W3CDTF">2019-07-02T06:22:02Z</dcterms:created>
  <dcterms:modified xsi:type="dcterms:W3CDTF">2022-11-27T13:23:41Z</dcterms:modified>
  <cp:category/>
</cp:coreProperties>
</file>